
<file path=[Content_Types].xml><?xml version="1.0" encoding="utf-8"?>
<Types xmlns="http://schemas.openxmlformats.org/package/2006/content-types">
  <Override PartName="/ppt/slideMasters/slideMaster3.xml" ContentType="application/vnd.openxmlformats-officedocument.presentationml.slideMaster+xml"/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5.xml" ContentType="application/vnd.openxmlformats-officedocument.theme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35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notesMasters/notesMaster1.xml" ContentType="application/vnd.openxmlformats-officedocument.presentationml.notesMaster+xml"/>
  <Override PartName="/ppt/slideLayouts/slideLayout13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33.xml" ContentType="application/vnd.openxmlformats-officedocument.presentationml.slideLayout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10.xml" ContentType="application/vnd.openxmlformats-officedocument.presentationml.slideLayout+xml"/>
  <Override PartName="/ppt/notesSlides/notesSlide6.xml" ContentType="application/vnd.openxmlformats-officedocument.presentationml.notesSlide+xml"/>
  <Override PartName="/ppt/slideMasters/slideMaster4.xml" ContentType="application/vnd.openxmlformats-officedocument.presentationml.slideMaster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Default Extension="png" ContentType="image/png"/>
  <Override PartName="/ppt/slideLayouts/slideLayout7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18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s/slide1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34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32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62" r:id="rId1"/>
    <p:sldMasterId id="2147483875" r:id="rId2"/>
    <p:sldMasterId id="2147483968" r:id="rId3"/>
    <p:sldMasterId id="2147483980" r:id="rId4"/>
  </p:sldMasterIdLst>
  <p:notesMasterIdLst>
    <p:notesMasterId r:id="rId13"/>
  </p:notesMasterIdLst>
  <p:sldIdLst>
    <p:sldId id="257" r:id="rId5"/>
    <p:sldId id="377" r:id="rId6"/>
    <p:sldId id="345" r:id="rId7"/>
    <p:sldId id="344" r:id="rId8"/>
    <p:sldId id="293" r:id="rId9"/>
    <p:sldId id="374" r:id="rId10"/>
    <p:sldId id="376" r:id="rId11"/>
    <p:sldId id="375" r:id="rId12"/>
  </p:sldIdLst>
  <p:sldSz cx="9144000" cy="6858000" type="screen4x3"/>
  <p:notesSz cx="6989763" cy="9275763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itchFamily="34" charset="0"/>
        <a:ea typeface="ＭＳ Ｐゴシック"/>
        <a:cs typeface="ＭＳ Ｐゴシック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  <a:srgbClr val="CCECFF"/>
    <a:srgbClr val="FFFF00"/>
    <a:srgbClr val="FFFFCC"/>
    <a:srgbClr val="99CCFF"/>
    <a:srgbClr val="CC0000"/>
    <a:srgbClr val="339933"/>
    <a:srgbClr val="33CCFF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24" autoAdjust="0"/>
    <p:restoredTop sz="99826" autoAdjust="0"/>
  </p:normalViewPr>
  <p:slideViewPr>
    <p:cSldViewPr snapToGrid="0" snapToObjects="1">
      <p:cViewPr>
        <p:scale>
          <a:sx n="76" d="100"/>
          <a:sy n="76" d="100"/>
        </p:scale>
        <p:origin x="-924" y="-8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>
        <p:scale>
          <a:sx n="100" d="100"/>
          <a:sy n="100" d="100"/>
        </p:scale>
        <p:origin x="-738" y="-72"/>
      </p:cViewPr>
      <p:guideLst>
        <p:guide orient="horz" pos="2921"/>
        <p:guide pos="220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28950" cy="463550"/>
          </a:xfrm>
          <a:prstGeom prst="rect">
            <a:avLst/>
          </a:prstGeom>
        </p:spPr>
        <p:txBody>
          <a:bodyPr vert="horz" lIns="91189" tIns="45595" rIns="91189" bIns="45595" rtlCol="0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59225" y="0"/>
            <a:ext cx="3028950" cy="463550"/>
          </a:xfrm>
          <a:prstGeom prst="rect">
            <a:avLst/>
          </a:prstGeom>
        </p:spPr>
        <p:txBody>
          <a:bodyPr vert="horz" lIns="91189" tIns="45595" rIns="91189" bIns="45595" rtlCol="0"/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521A1C9A-7FA6-43D1-ADDB-F0110BB83CC1}" type="datetimeFigureOut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76338" y="695325"/>
            <a:ext cx="4637087" cy="34782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189" tIns="45595" rIns="91189" bIns="45595" rtlCol="0" anchor="ctr"/>
          <a:lstStyle/>
          <a:p>
            <a:pPr lvl="0"/>
            <a:endParaRPr lang="en-US" noProof="0" dirty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0088" y="4406900"/>
            <a:ext cx="5589587" cy="4173538"/>
          </a:xfrm>
          <a:prstGeom prst="rect">
            <a:avLst/>
          </a:prstGeom>
        </p:spPr>
        <p:txBody>
          <a:bodyPr vert="horz" lIns="91189" tIns="45595" rIns="91189" bIns="45595" rtlCol="0"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10625"/>
            <a:ext cx="3028950" cy="463550"/>
          </a:xfrm>
          <a:prstGeom prst="rect">
            <a:avLst/>
          </a:prstGeom>
        </p:spPr>
        <p:txBody>
          <a:bodyPr vert="horz" lIns="91189" tIns="45595" rIns="91189" bIns="45595" rtlCol="0" anchor="b"/>
          <a:lstStyle>
            <a:lvl1pPr algn="l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59225" y="8810625"/>
            <a:ext cx="3028950" cy="463550"/>
          </a:xfrm>
          <a:prstGeom prst="rect">
            <a:avLst/>
          </a:prstGeom>
        </p:spPr>
        <p:txBody>
          <a:bodyPr vert="horz" lIns="91189" tIns="45595" rIns="91189" bIns="45595" rtlCol="0" anchor="b"/>
          <a:lstStyle>
            <a:lvl1pPr algn="r">
              <a:defRPr sz="1200"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678D5B8-9A4E-4339-9A56-89DF4041B0D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17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B866C664-0D2E-4F17-A008-A90107169416}" type="slidenum">
              <a:rPr lang="en-US" smtClean="0">
                <a:ea typeface="ＭＳ Ｐゴシック"/>
                <a:cs typeface="ＭＳ Ｐゴシック"/>
              </a:rPr>
              <a:pPr/>
              <a:t>0</a:t>
            </a:fld>
            <a:endParaRPr lang="en-US" smtClean="0">
              <a:ea typeface="ＭＳ Ｐゴシック"/>
              <a:cs typeface="ＭＳ Ｐゴシック"/>
            </a:endParaRPr>
          </a:p>
        </p:txBody>
      </p:sp>
      <p:sp>
        <p:nvSpPr>
          <p:cNvPr id="50180" name="Notes Placeholder 2"/>
          <p:cNvSpPr>
            <a:spLocks noGrp="1"/>
          </p:cNvSpPr>
          <p:nvPr/>
        </p:nvSpPr>
        <p:spPr bwMode="auto">
          <a:xfrm>
            <a:off x="700088" y="4406900"/>
            <a:ext cx="5589587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9" tIns="45595" rIns="91189" bIns="45595"/>
          <a:lstStyle/>
          <a:p>
            <a:pPr defTabSz="914400" eaLnBrk="0" hangingPunct="0">
              <a:spcBef>
                <a:spcPct val="30000"/>
              </a:spcBef>
            </a:pPr>
            <a:endParaRPr lang="en-US" sz="120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120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EA0F3D07-CC19-49AD-928E-245897082899}" type="slidenum">
              <a:rPr lang="en-US" smtClean="0">
                <a:ea typeface="ＭＳ Ｐゴシック"/>
                <a:cs typeface="ＭＳ Ｐゴシック"/>
              </a:rPr>
              <a:pPr/>
              <a:t>2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defTabSz="908050"/>
            <a:fld id="{476B469B-8B78-4594-8DA9-4251C5E6B68D}" type="datetime8">
              <a:rPr lang="en-US" smtClean="0">
                <a:latin typeface="Arial" pitchFamily="34" charset="0"/>
                <a:ea typeface="ＭＳ Ｐゴシック"/>
                <a:cs typeface="ＭＳ Ｐゴシック"/>
              </a:rPr>
              <a:pPr defTabSz="908050"/>
              <a:t>12/20/2012 1:49 PM</a:t>
            </a:fld>
            <a:endParaRPr lang="en-US" smtClean="0">
              <a:latin typeface="Arial" pitchFamily="34" charset="0"/>
              <a:ea typeface="ＭＳ Ｐゴシック"/>
              <a:cs typeface="ＭＳ Ｐゴシック"/>
            </a:endParaRPr>
          </a:p>
        </p:txBody>
      </p:sp>
      <p:sp>
        <p:nvSpPr>
          <p:cNvPr id="2437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7"/>
                    </a:srgbClr>
                  </a:outerShdw>
                </a:effectLst>
              </a14:hiddenEffects>
            </a:ext>
          </a:extLst>
        </p:spPr>
      </p:sp>
      <p:sp>
        <p:nvSpPr>
          <p:cNvPr id="52228" name="Notes Placeholder 1"/>
          <p:cNvSpPr>
            <a:spLocks noGrp="1"/>
          </p:cNvSpPr>
          <p:nvPr/>
        </p:nvSpPr>
        <p:spPr bwMode="auto">
          <a:xfrm>
            <a:off x="700088" y="4406900"/>
            <a:ext cx="5589587" cy="417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189" tIns="45595" rIns="91189" bIns="45595"/>
          <a:lstStyle/>
          <a:p>
            <a:pPr defTabSz="914400" eaLnBrk="0" hangingPunct="0">
              <a:spcBef>
                <a:spcPct val="30000"/>
              </a:spcBef>
            </a:pPr>
            <a:endParaRPr lang="en-US" sz="1200"/>
          </a:p>
        </p:txBody>
      </p:sp>
      <p:sp>
        <p:nvSpPr>
          <p:cNvPr id="5222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325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325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7AEB2071-2D1E-44EC-9D54-2C3871BECF95}" type="slidenum">
              <a:rPr lang="en-US" smtClean="0">
                <a:ea typeface="ＭＳ Ｐゴシック"/>
                <a:cs typeface="ＭＳ Ｐゴシック"/>
              </a:rPr>
              <a:pPr/>
              <a:t>4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275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427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82238AC8-BFBD-42A3-9CCA-4C01A0475684}" type="slidenum">
              <a:rPr lang="en-US" smtClean="0">
                <a:ea typeface="ＭＳ Ｐゴシック"/>
                <a:cs typeface="ＭＳ Ｐゴシック"/>
              </a:rPr>
              <a:pPr/>
              <a:t>5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5299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en-US" smtClean="0"/>
          </a:p>
        </p:txBody>
      </p:sp>
      <p:sp>
        <p:nvSpPr>
          <p:cNvPr id="55300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C2A5F769-F0F3-4B76-9F42-001CCFE38AF3}" type="slidenum">
              <a:rPr lang="en-US" smtClean="0">
                <a:ea typeface="ＭＳ Ｐゴシック"/>
                <a:cs typeface="ＭＳ Ｐゴシック"/>
              </a:rPr>
              <a:pPr/>
              <a:t>6</a:t>
            </a:fld>
            <a:endParaRPr lang="en-US" smtClean="0"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5.jpe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2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7" descr="Slide Background State Names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Rectangle 9"/>
          <p:cNvSpPr>
            <a:spLocks noChangeArrowheads="1"/>
          </p:cNvSpPr>
          <p:nvPr userDrawn="1"/>
        </p:nvSpPr>
        <p:spPr bwMode="auto">
          <a:xfrm>
            <a:off x="0" y="2371725"/>
            <a:ext cx="9144000" cy="2306638"/>
          </a:xfrm>
          <a:prstGeom prst="rect">
            <a:avLst/>
          </a:prstGeom>
          <a:solidFill>
            <a:srgbClr val="003366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en-US"/>
          </a:p>
        </p:txBody>
      </p:sp>
      <p:sp>
        <p:nvSpPr>
          <p:cNvPr id="6" name="Line 10"/>
          <p:cNvSpPr>
            <a:spLocks noChangeShapeType="1"/>
          </p:cNvSpPr>
          <p:nvPr userDrawn="1"/>
        </p:nvSpPr>
        <p:spPr bwMode="auto">
          <a:xfrm>
            <a:off x="0" y="2371725"/>
            <a:ext cx="9144000" cy="0"/>
          </a:xfrm>
          <a:prstGeom prst="line">
            <a:avLst/>
          </a:prstGeom>
          <a:noFill/>
          <a:ln w="31750">
            <a:solidFill>
              <a:srgbClr val="637D9D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7" name="Line 11"/>
          <p:cNvSpPr>
            <a:spLocks noChangeShapeType="1"/>
          </p:cNvSpPr>
          <p:nvPr userDrawn="1"/>
        </p:nvSpPr>
        <p:spPr bwMode="auto">
          <a:xfrm>
            <a:off x="0" y="4651375"/>
            <a:ext cx="9144000" cy="0"/>
          </a:xfrm>
          <a:prstGeom prst="line">
            <a:avLst/>
          </a:prstGeom>
          <a:noFill/>
          <a:ln w="31750">
            <a:solidFill>
              <a:srgbClr val="637D9D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sp>
        <p:nvSpPr>
          <p:cNvPr id="8" name="Rectangle 1"/>
          <p:cNvSpPr>
            <a:spLocks noChangeArrowheads="1"/>
          </p:cNvSpPr>
          <p:nvPr userDrawn="1"/>
        </p:nvSpPr>
        <p:spPr bwMode="auto">
          <a:xfrm>
            <a:off x="3309938" y="3452813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eaLnBrk="0" hangingPunct="0"/>
            <a:r>
              <a:rPr lang="en-US"/>
              <a:t/>
            </a:r>
            <a:br>
              <a:rPr lang="en-US"/>
            </a:br>
            <a:endParaRPr lang="en-US"/>
          </a:p>
        </p:txBody>
      </p:sp>
      <p:pic>
        <p:nvPicPr>
          <p:cNvPr id="9" name="Picture 7" descr="NU white logo state update"/>
          <p:cNvPicPr>
            <a:picLocks noChangeAspect="1" noChangeArrowheads="1"/>
          </p:cNvPicPr>
          <p:nvPr userDrawn="1"/>
        </p:nvPicPr>
        <p:blipFill>
          <a:blip r:embed="rId3"/>
          <a:srcRect r="56346"/>
          <a:stretch>
            <a:fillRect/>
          </a:stretch>
        </p:blipFill>
        <p:spPr bwMode="auto">
          <a:xfrm>
            <a:off x="457200" y="388938"/>
            <a:ext cx="669925" cy="57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990600" y="927100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1092200" y="450850"/>
          <a:ext cx="1825625" cy="608076"/>
        </p:xfrm>
        <a:graphic>
          <a:graphicData uri="http://schemas.openxmlformats.org/drawingml/2006/table">
            <a:tbl>
              <a:tblPr/>
              <a:tblGrid>
                <a:gridCol w="1825625"/>
              </a:tblGrid>
              <a:tr h="608013">
                <a:tc>
                  <a:txBody>
                    <a:bodyPr/>
                    <a:lstStyle/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Connecticut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Light &amp; Power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8195" name="Title Placeholder 1"/>
          <p:cNvSpPr>
            <a:spLocks noGrp="1"/>
          </p:cNvSpPr>
          <p:nvPr>
            <p:ph type="ctrTitle"/>
          </p:nvPr>
        </p:nvSpPr>
        <p:spPr>
          <a:xfrm>
            <a:off x="2978150" y="2541588"/>
            <a:ext cx="5480050" cy="1762125"/>
          </a:xfrm>
        </p:spPr>
        <p:txBody>
          <a:bodyPr/>
          <a:lstStyle>
            <a:lvl1pPr>
              <a:defRPr sz="3600" smtClean="0">
                <a:solidFill>
                  <a:srgbClr val="969696"/>
                </a:solidFill>
                <a:latin typeface="Arial" pitchFamily="34" charset="0"/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8196" name="Text Placeholder 2"/>
          <p:cNvSpPr>
            <a:spLocks noGrp="1"/>
          </p:cNvSpPr>
          <p:nvPr>
            <p:ph type="subTitle" idx="1"/>
          </p:nvPr>
        </p:nvSpPr>
        <p:spPr>
          <a:xfrm>
            <a:off x="1371600" y="4678363"/>
            <a:ext cx="6400800" cy="960437"/>
          </a:xfrm>
        </p:spPr>
        <p:txBody>
          <a:bodyPr/>
          <a:lstStyle>
            <a:lvl1pPr marL="0" indent="0" algn="ctr">
              <a:buFont typeface="Arial" pitchFamily="34" charset="0"/>
              <a:buNone/>
              <a:defRPr smtClean="0">
                <a:latin typeface="Calibri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2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BA07F4-08D6-49B0-8303-60774B723672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3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6245225"/>
            <a:ext cx="2895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245225"/>
            <a:ext cx="21336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B18FCC-A112-4B40-9C19-70220FC77AA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 spd="slow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04FC5F2-DFC7-429B-BC33-CA76DBDE5D7F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2FA89FB-7AB2-467E-915C-1282087D73E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A5582D0-EE36-4F31-8AF8-622C09BA38C0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2858CD-9C6D-4DF2-9DCA-E7F4E53A336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62000" y="1524000"/>
            <a:ext cx="7620000" cy="45720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0ABA378-6950-4062-8C25-152DF32CC7A0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9567E0EB-7FC9-45A8-89C7-AE7E6271A80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057400" cy="55626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626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CF5A444-F8EC-4F79-BC36-FB2BD428F45A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402597F-A363-4FAF-8015-BB898C8A32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eader merger welcom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5"/>
          <p:cNvSpPr>
            <a:spLocks noChangeArrowheads="1"/>
          </p:cNvSpPr>
          <p:nvPr userDrawn="1"/>
        </p:nvSpPr>
        <p:spPr bwMode="auto">
          <a:xfrm>
            <a:off x="6334125" y="0"/>
            <a:ext cx="2508250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6629400" y="57150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w Cen MT Condensed" pitchFamily="34" charset="0"/>
                <a:ea typeface="ＭＳ Ｐゴシック" charset="-128"/>
                <a:cs typeface="+mn-cs"/>
              </a:rPr>
              <a:t>Board of Trustees Meeting</a:t>
            </a:r>
          </a:p>
        </p:txBody>
      </p:sp>
      <p:pic>
        <p:nvPicPr>
          <p:cNvPr id="7" name="Picture 7" descr="NU white logo state upda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39700" y="76200"/>
            <a:ext cx="11826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1752600"/>
            <a:ext cx="7162800" cy="1676400"/>
          </a:xfrm>
        </p:spPr>
        <p:txBody>
          <a:bodyPr/>
          <a:lstStyle>
            <a:lvl1pPr>
              <a:defRPr sz="3600" b="1">
                <a:solidFill>
                  <a:srgbClr val="0000CC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137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114800"/>
            <a:ext cx="6781800" cy="1143000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>
                <a:solidFill>
                  <a:srgbClr val="0000CC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4579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D3DD134-5039-45E3-8771-DAAAAC8AA5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152400" y="64008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B9C770D-B372-4657-B6F6-F42A2ADF15E2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CCCDD47-B11D-4F71-97AC-55165B91F562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FEC2BF1-599B-4AD6-B64F-0E987AD3A7F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0E1F4C8-F2E4-4CAE-A36E-B8C568AE33D4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6B9A256-C9DD-491E-A4AE-3C3AFF8AC05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733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733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E394D3B-D3A8-4603-8B1F-5FEA77D647CA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225B0D7-D6CB-484C-8CE6-DFAA2A5B706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ECFD0F75-166B-475B-9E60-B98D336DBAA9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14CF771-1721-4F4E-96E1-CFC977BECA8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909E532-39AD-41ED-8AA7-3A2000CCF02D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3A1CE7E-BF6E-4032-8E7E-819B54B2AA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Slide Top State Header.jp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Line 9"/>
          <p:cNvSpPr>
            <a:spLocks noChangeShapeType="1"/>
          </p:cNvSpPr>
          <p:nvPr userDrawn="1"/>
        </p:nvSpPr>
        <p:spPr bwMode="auto">
          <a:xfrm>
            <a:off x="0" y="1087438"/>
            <a:ext cx="914400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</p:spPr>
        <p:txBody>
          <a:bodyPr/>
          <a:lstStyle/>
          <a:p>
            <a:endParaRPr lang="en-US"/>
          </a:p>
        </p:txBody>
      </p:sp>
      <p:pic>
        <p:nvPicPr>
          <p:cNvPr id="6" name="Picture 14" descr="NU logo Subsidiary white"/>
          <p:cNvPicPr>
            <a:picLocks noChangeAspect="1" noChangeArrowheads="1"/>
          </p:cNvPicPr>
          <p:nvPr userDrawn="1"/>
        </p:nvPicPr>
        <p:blipFill>
          <a:blip r:embed="rId3"/>
          <a:srcRect r="71944"/>
          <a:stretch>
            <a:fillRect/>
          </a:stretch>
        </p:blipFill>
        <p:spPr bwMode="auto">
          <a:xfrm>
            <a:off x="6483350" y="144463"/>
            <a:ext cx="660400" cy="150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7239000" y="203200"/>
          <a:ext cx="1825625" cy="695325"/>
        </p:xfrm>
        <a:graphic>
          <a:graphicData uri="http://schemas.openxmlformats.org/drawingml/2006/table">
            <a:tbl>
              <a:tblPr/>
              <a:tblGrid>
                <a:gridCol w="1825625"/>
              </a:tblGrid>
              <a:tr h="695325">
                <a:tc>
                  <a:txBody>
                    <a:bodyPr/>
                    <a:lstStyle/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Connecticut 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Light &amp; Power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6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143750" y="736600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pic>
        <p:nvPicPr>
          <p:cNvPr id="9" name="Picture 14" descr="header merger welcome"/>
          <p:cNvPicPr>
            <a:picLocks noChangeAspect="1" noChangeArrowheads="1"/>
          </p:cNvPicPr>
          <p:nvPr userDrawn="1"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AutoShape 15"/>
          <p:cNvSpPr>
            <a:spLocks noChangeArrowheads="1"/>
          </p:cNvSpPr>
          <p:nvPr userDrawn="1"/>
        </p:nvSpPr>
        <p:spPr bwMode="auto">
          <a:xfrm>
            <a:off x="5448300" y="0"/>
            <a:ext cx="3390900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>
              <a:defRPr/>
            </a:pPr>
            <a:endParaRPr lang="en-US" dirty="0"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5683250" y="49213"/>
            <a:ext cx="2921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latin typeface="Tw Cen MT Condensed" pitchFamily="34" charset="0"/>
                <a:ea typeface="ＭＳ Ｐゴシック" charset="-128"/>
                <a:cs typeface="+mn-cs"/>
              </a:rPr>
              <a:t>NE Electricity Restructuring Roundtable</a:t>
            </a:r>
          </a:p>
        </p:txBody>
      </p:sp>
      <p:pic>
        <p:nvPicPr>
          <p:cNvPr id="12" name="Picture 7" descr="NU white logo state update"/>
          <p:cNvPicPr>
            <a:picLocks noChangeAspect="1" noChangeArrowheads="1"/>
          </p:cNvPicPr>
          <p:nvPr userDrawn="1"/>
        </p:nvPicPr>
        <p:blipFill>
          <a:blip r:embed="rId5"/>
          <a:srcRect r="60046"/>
          <a:stretch>
            <a:fillRect/>
          </a:stretch>
        </p:blipFill>
        <p:spPr bwMode="auto">
          <a:xfrm>
            <a:off x="139700" y="76200"/>
            <a:ext cx="546100" cy="51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52475" y="130175"/>
          <a:ext cx="1825625" cy="608076"/>
        </p:xfrm>
        <a:graphic>
          <a:graphicData uri="http://schemas.openxmlformats.org/drawingml/2006/table">
            <a:tbl>
              <a:tblPr/>
              <a:tblGrid>
                <a:gridCol w="1825625"/>
              </a:tblGrid>
              <a:tr h="608013">
                <a:tc>
                  <a:txBody>
                    <a:bodyPr/>
                    <a:lstStyle/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Connecticut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Light &amp; Power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4" name="Table 13"/>
          <p:cNvGraphicFramePr>
            <a:graphicFrameLocks noGrp="1"/>
          </p:cNvGraphicFramePr>
          <p:nvPr/>
        </p:nvGraphicFramePr>
        <p:xfrm>
          <a:off x="661988" y="563563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159333-5065-4779-A21C-9F0778CCBAE9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3550" y="6486525"/>
            <a:ext cx="2133600" cy="365125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6AB47CD-03A5-495A-9FBC-A9B7733F008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0C0A2C5-3CA6-4B6F-84EB-73C533D89BFA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11FB12D-5102-493F-8F34-76BF7846968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A80ED4C-5D33-4D02-938A-45CF87A9625D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5BFFEF0-D41E-4F93-B9C2-1685BAC421C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6004C95-ABB6-4DC1-B208-F870D20F0D12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48717AC-3068-4B08-8AE8-475E69FCC27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98D63CA-CC0A-4880-9050-67E4B0B868CC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712182-AF53-4E07-B617-B1C84DAE320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9BC20BF-0955-4F5D-AFB6-ED5ABAA63C67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DA9CA38-8091-413B-BC4F-1F88B459FF8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eader merger welcom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5"/>
          <p:cNvSpPr>
            <a:spLocks noChangeArrowheads="1"/>
          </p:cNvSpPr>
          <p:nvPr userDrawn="1"/>
        </p:nvSpPr>
        <p:spPr bwMode="auto">
          <a:xfrm>
            <a:off x="6334125" y="0"/>
            <a:ext cx="2508250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6" name="Text Box 16"/>
          <p:cNvSpPr txBox="1">
            <a:spLocks noChangeArrowheads="1"/>
          </p:cNvSpPr>
          <p:nvPr userDrawn="1"/>
        </p:nvSpPr>
        <p:spPr bwMode="auto">
          <a:xfrm>
            <a:off x="6629400" y="57150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w Cen MT Condensed" pitchFamily="34" charset="0"/>
                <a:ea typeface="ＭＳ Ｐゴシック" charset="-128"/>
                <a:cs typeface="+mn-cs"/>
              </a:rPr>
              <a:t>Board of Trustees Meeting</a:t>
            </a:r>
          </a:p>
        </p:txBody>
      </p:sp>
      <p:pic>
        <p:nvPicPr>
          <p:cNvPr id="7" name="Picture 7" descr="NU white logo state update"/>
          <p:cNvPicPr>
            <a:picLocks noChangeAspect="1" noChangeArrowheads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39700" y="76200"/>
            <a:ext cx="11826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137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1752600"/>
            <a:ext cx="7162800" cy="1676400"/>
          </a:xfrm>
        </p:spPr>
        <p:txBody>
          <a:bodyPr/>
          <a:lstStyle>
            <a:lvl1pPr>
              <a:defRPr sz="3600" b="1">
                <a:solidFill>
                  <a:srgbClr val="0000CC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137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114800"/>
            <a:ext cx="6781800" cy="1143000"/>
          </a:xfrm>
        </p:spPr>
        <p:txBody>
          <a:bodyPr/>
          <a:lstStyle>
            <a:lvl1pPr marL="0" indent="0">
              <a:buFont typeface="Wingdings" pitchFamily="2" charset="2"/>
              <a:buNone/>
              <a:defRPr b="1">
                <a:solidFill>
                  <a:srgbClr val="0000CC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4579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6C016E2-6DBC-4508-96F9-09BB1EAB46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152400" y="64008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BC5A89-1398-4E59-99BA-8DAAE7C1F8E5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0" name="Rectangle 8"/>
          <p:cNvSpPr>
            <a:spLocks noGrp="1" noChangeArrowheads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BA9A23B-74CC-4BDC-AD14-617BC87E9EB8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FDD74AB-5CA6-4826-93A1-3AF7CBDFF93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233CD3D-4079-43BF-AE0D-FB793221DAB8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7EE4035-43A2-4390-B36D-CCDCEFAB5E9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733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733800" cy="457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8510175-F823-49DD-8118-417A92EBDB14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1EA0F9A-C816-45FC-BE30-D5EFA13D036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B1005838-9DBA-4DD3-A258-80A05BD3DCA6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E247FA6-863C-4AF4-A085-FA74626F63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3" descr="header merger welcome"/>
          <p:cNvPicPr>
            <a:picLocks noChangeAspect="1" noChangeArrowheads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AutoShape 15"/>
          <p:cNvSpPr>
            <a:spLocks noChangeArrowheads="1"/>
          </p:cNvSpPr>
          <p:nvPr userDrawn="1"/>
        </p:nvSpPr>
        <p:spPr bwMode="auto">
          <a:xfrm>
            <a:off x="5561013" y="0"/>
            <a:ext cx="3281362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pic>
        <p:nvPicPr>
          <p:cNvPr id="6" name="Picture 7" descr="NU white logo state update"/>
          <p:cNvPicPr>
            <a:picLocks noChangeAspect="1" noChangeArrowheads="1"/>
          </p:cNvPicPr>
          <p:nvPr userDrawn="1"/>
        </p:nvPicPr>
        <p:blipFill>
          <a:blip r:embed="rId3"/>
          <a:srcRect r="58339"/>
          <a:stretch>
            <a:fillRect/>
          </a:stretch>
        </p:blipFill>
        <p:spPr bwMode="auto">
          <a:xfrm>
            <a:off x="139700" y="76200"/>
            <a:ext cx="612775" cy="550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16"/>
          <p:cNvSpPr txBox="1">
            <a:spLocks noChangeArrowheads="1"/>
          </p:cNvSpPr>
          <p:nvPr userDrawn="1"/>
        </p:nvSpPr>
        <p:spPr bwMode="auto">
          <a:xfrm>
            <a:off x="5765800" y="76200"/>
            <a:ext cx="2921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latin typeface="Tw Cen MT Condensed" pitchFamily="34" charset="0"/>
                <a:ea typeface="ＭＳ Ｐゴシック" charset="-128"/>
                <a:cs typeface="+mn-cs"/>
              </a:rPr>
              <a:t>NE Electricity Restructuring Roundtable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/>
        </p:nvGraphicFramePr>
        <p:xfrm>
          <a:off x="752475" y="130175"/>
          <a:ext cx="1825625" cy="608013"/>
        </p:xfrm>
        <a:graphic>
          <a:graphicData uri="http://schemas.openxmlformats.org/drawingml/2006/table">
            <a:tbl>
              <a:tblPr/>
              <a:tblGrid>
                <a:gridCol w="1825625"/>
              </a:tblGrid>
              <a:tr h="608013">
                <a:tc>
                  <a:txBody>
                    <a:bodyPr/>
                    <a:lstStyle/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Connecticut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Light &amp; Power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9" name="Table 8"/>
          <p:cNvGraphicFramePr>
            <a:graphicFrameLocks noGrp="1"/>
          </p:cNvGraphicFramePr>
          <p:nvPr/>
        </p:nvGraphicFramePr>
        <p:xfrm>
          <a:off x="661988" y="563563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1013765" name="Rectangle 5"/>
          <p:cNvSpPr>
            <a:spLocks noGrp="1" noChangeArrowheads="1"/>
          </p:cNvSpPr>
          <p:nvPr>
            <p:ph type="ctrTitle"/>
          </p:nvPr>
        </p:nvSpPr>
        <p:spPr>
          <a:xfrm>
            <a:off x="1524000" y="1752600"/>
            <a:ext cx="7162800" cy="1676400"/>
          </a:xfrm>
          <a:prstGeom prst="rect">
            <a:avLst/>
          </a:prstGeom>
        </p:spPr>
        <p:txBody>
          <a:bodyPr/>
          <a:lstStyle>
            <a:lvl1pPr>
              <a:defRPr sz="3600" b="1">
                <a:solidFill>
                  <a:srgbClr val="0000CC"/>
                </a:solidFill>
              </a:defRPr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1013766" name="Rectangle 6"/>
          <p:cNvSpPr>
            <a:spLocks noGrp="1" noChangeArrowheads="1"/>
          </p:cNvSpPr>
          <p:nvPr>
            <p:ph type="subTitle" idx="1"/>
          </p:nvPr>
        </p:nvSpPr>
        <p:spPr>
          <a:xfrm>
            <a:off x="1676400" y="4114800"/>
            <a:ext cx="6781800" cy="1143000"/>
          </a:xfrm>
          <a:prstGeom prst="rect">
            <a:avLst/>
          </a:prstGeom>
        </p:spPr>
        <p:txBody>
          <a:bodyPr/>
          <a:lstStyle>
            <a:lvl1pPr marL="0" indent="0">
              <a:buFont typeface="Wingdings" pitchFamily="2" charset="2"/>
              <a:buNone/>
              <a:defRPr b="1">
                <a:solidFill>
                  <a:srgbClr val="0000CC"/>
                </a:solidFill>
                <a:latin typeface="Century Gothic" pitchFamily="34" charset="0"/>
              </a:defRPr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10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934200" y="6457950"/>
            <a:ext cx="2133600" cy="47625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4D484AE-17B3-4881-932A-6E37A1A2DCE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dt" sz="half" idx="11"/>
          </p:nvPr>
        </p:nvSpPr>
        <p:spPr>
          <a:xfrm>
            <a:off x="152400" y="6400800"/>
            <a:ext cx="1905000" cy="457200"/>
          </a:xfrm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9A58639-FE1E-4C19-897E-404336091967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2" name="Rectangle 8"/>
          <p:cNvSpPr>
            <a:spLocks noGrp="1" noChangeArrowheads="1"/>
          </p:cNvSpPr>
          <p:nvPr>
            <p:ph type="ftr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  <p:transition>
    <p:zoom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EC17D47-1CE5-4D32-920B-7440A621B121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61FC93C-1F79-4B1C-A4D9-4D8663A7213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67A3804-5037-4BBE-92E9-FDAF3A3544B6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1165219-939F-4A50-995E-2ADE4D25A1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50C95B7C-39A3-4099-85C9-F4322AE09915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F8E27A5-0091-429E-9A02-8B4551AFBB1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AB14F94-97CA-401E-8C8C-AA89CE681195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4C95CDD-4626-472D-BB93-5CA6868960E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B90246A-DAF5-4708-957F-5776A2DFBBCB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AA12B01E-6146-49D8-94F8-5D192187F316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533400"/>
            <a:ext cx="2057400" cy="5562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62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0C76BA81-0E2A-46CE-AFBA-D17717AF5F15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1D56CEB3-5845-4348-BEF3-3A115638EB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0" y="1524000"/>
            <a:ext cx="7620000" cy="4572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F00E4B2-04DF-4CDD-AE7E-D19B16EAA334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403CD78F-2EDB-4ECC-8A18-19601DEB51F5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8BB2B7BA-E04F-494C-A450-46DE61E9B2B2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3AABA236-F181-4D7C-A880-EBE26670E82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0" y="1524000"/>
            <a:ext cx="37338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524000"/>
            <a:ext cx="3733800" cy="4572000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40CBB6C-45F5-4EA2-AC46-B2FC8B2E0A42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6A5BE3A4-8348-4F30-9D28-298B08625CE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01986D3-7E7A-4C4C-B6F2-A3AEA1B11D7C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8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D33262CA-2CF7-4648-A99C-079BA57BB0F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33400"/>
            <a:ext cx="8229600" cy="685800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C3CBFE01-DED6-47AE-9E7F-6DD0B0B06C52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2CA1231E-EC6B-404D-8B46-916D20FC86A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7157CA0E-4BEC-4E5E-B168-2658810B01C1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3" name="Rectangle 7"/>
          <p:cNvSpPr>
            <a:spLocks noGrp="1" noChangeArrowheads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algn="l" defTabSz="45720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8"/>
          <p:cNvSpPr>
            <a:spLocks noGrp="1" noChangeArrowheads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defTabSz="457200">
              <a:defRPr/>
            </a:lvl1pPr>
          </a:lstStyle>
          <a:p>
            <a:pPr>
              <a:defRPr/>
            </a:pPr>
            <a:fld id="{F371338B-D790-4401-BC7B-D2FB916A51BB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  <p:transition>
    <p:zoom/>
  </p:transition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image" Target="../media/image2.pn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96863"/>
            <a:ext cx="6232525" cy="882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9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4EB147DF-E62F-47C2-B65B-6B96F33F8102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0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3B6DCA82-2110-4CC6-AE06-033C8BBD7BF2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72" r:id="rId1"/>
    <p:sldLayoutId id="2147485873" r:id="rId2"/>
  </p:sldLayoutIdLst>
  <p:hf hdr="0" ftr="0" dt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2400" kern="1200">
          <a:solidFill>
            <a:schemeClr val="bg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Arial" pitchFamily="34" charset="0"/>
          <a:ea typeface="ＭＳ Ｐゴシック" charset="-128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Arial" pitchFamily="34" charset="0"/>
          <a:ea typeface="+mn-ea"/>
          <a:cs typeface="ＭＳ Ｐゴシック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Arial" pitchFamily="34" charset="0"/>
          <a:ea typeface="+mn-ea"/>
          <a:cs typeface="ＭＳ Ｐゴシック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Arial" pitchFamily="34" charset="0"/>
          <a:ea typeface="+mn-ea"/>
          <a:cs typeface="ＭＳ Ｐゴシック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Arial" pitchFamily="34" charset="0"/>
          <a:ea typeface="+mn-ea"/>
          <a:cs typeface="ＭＳ Ｐゴシック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Arial" pitchFamily="34" charset="0"/>
          <a:ea typeface="+mn-ea"/>
          <a:cs typeface="ＭＳ Ｐゴシック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4" descr="header merger welcom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15"/>
          <p:cNvSpPr>
            <a:spLocks noChangeArrowheads="1"/>
          </p:cNvSpPr>
          <p:nvPr/>
        </p:nvSpPr>
        <p:spPr bwMode="auto">
          <a:xfrm>
            <a:off x="5511800" y="0"/>
            <a:ext cx="3327400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127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0BB2064C-12D9-4529-8BBF-1042854F90D1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0127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2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EC7FDC06-69FC-48DC-B0EC-B66CB699608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2055" name="Picture 7" descr="NU white logo state update"/>
          <p:cNvPicPr>
            <a:picLocks noChangeAspect="1" noChangeArrowheads="1"/>
          </p:cNvPicPr>
          <p:nvPr/>
        </p:nvPicPr>
        <p:blipFill>
          <a:blip r:embed="rId14"/>
          <a:srcRect r="60919"/>
          <a:stretch>
            <a:fillRect/>
          </a:stretch>
        </p:blipFill>
        <p:spPr bwMode="auto">
          <a:xfrm>
            <a:off x="139700" y="76200"/>
            <a:ext cx="522288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6"/>
          <p:cNvSpPr txBox="1">
            <a:spLocks noChangeArrowheads="1"/>
          </p:cNvSpPr>
          <p:nvPr userDrawn="1"/>
        </p:nvSpPr>
        <p:spPr bwMode="auto">
          <a:xfrm>
            <a:off x="5715000" y="55563"/>
            <a:ext cx="2921000" cy="307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US" sz="2000" b="0" dirty="0" smtClean="0">
                <a:latin typeface="Tw Cen MT Condensed" pitchFamily="34" charset="0"/>
                <a:ea typeface="ＭＳ Ｐゴシック" charset="-128"/>
                <a:cs typeface="+mn-cs"/>
              </a:rPr>
              <a:t>NE Electricity Restructuring Roundtable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661988" y="563563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52475" y="130175"/>
          <a:ext cx="1825625" cy="608013"/>
        </p:xfrm>
        <a:graphic>
          <a:graphicData uri="http://schemas.openxmlformats.org/drawingml/2006/table">
            <a:tbl>
              <a:tblPr/>
              <a:tblGrid>
                <a:gridCol w="1825625"/>
              </a:tblGrid>
              <a:tr h="608013">
                <a:tc>
                  <a:txBody>
                    <a:bodyPr/>
                    <a:lstStyle/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Connecticut 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Light &amp; Power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  <a:p>
                      <a:pPr marL="27305" marR="0" algn="l" hangingPunct="0">
                        <a:lnSpc>
                          <a:spcPct val="9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 </a:t>
                      </a:r>
                      <a:endParaRPr lang="en-US" sz="14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0" marR="0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 bg1="lt1" tx1="dk1" bg2="lt2" tx2="dk2" accent1="accent1" accent2="accent2" accent3="accent3" accent4="accent4" accent5="accent5" accent6="accent6" hlink="hlink" folHlink="folHlink"/>
  <p:sldLayoutIdLst>
    <p:sldLayoutId id="2147485874" r:id="rId1"/>
    <p:sldLayoutId id="2147485875" r:id="rId2"/>
    <p:sldLayoutId id="2147485876" r:id="rId3"/>
    <p:sldLayoutId id="2147485877" r:id="rId4"/>
    <p:sldLayoutId id="2147485878" r:id="rId5"/>
    <p:sldLayoutId id="2147485879" r:id="rId6"/>
    <p:sldLayoutId id="2147485880" r:id="rId7"/>
    <p:sldLayoutId id="2147485881" r:id="rId8"/>
    <p:sldLayoutId id="2147485882" r:id="rId9"/>
    <p:sldLayoutId id="2147485883" r:id="rId10"/>
    <p:sldLayoutId id="2147485884" r:id="rId11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Arial" pitchFamily="34" charset="0"/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14" descr="header merger welcom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15"/>
          <p:cNvSpPr>
            <a:spLocks noChangeArrowheads="1"/>
          </p:cNvSpPr>
          <p:nvPr/>
        </p:nvSpPr>
        <p:spPr bwMode="auto">
          <a:xfrm>
            <a:off x="6334125" y="0"/>
            <a:ext cx="2505075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  <a:ea typeface="ＭＳ Ｐゴシック" charset="0"/>
              <a:cs typeface="+mn-cs"/>
            </a:endParaRPr>
          </a:p>
        </p:txBody>
      </p:sp>
      <p:sp>
        <p:nvSpPr>
          <p:cNvPr id="1028" name="Text Box 16"/>
          <p:cNvSpPr txBox="1">
            <a:spLocks noChangeArrowheads="1"/>
          </p:cNvSpPr>
          <p:nvPr/>
        </p:nvSpPr>
        <p:spPr bwMode="auto">
          <a:xfrm>
            <a:off x="6627813" y="57150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w Cen MT Condensed" pitchFamily="34" charset="0"/>
                <a:ea typeface="ＭＳ Ｐゴシック" charset="-128"/>
                <a:cs typeface="+mn-cs"/>
              </a:rPr>
              <a:t>Board of Trustees Meeting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762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127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DFB88BD9-749E-4AE7-AEE2-AC00C562BA63}" type="datetime8">
              <a:rPr lang="en-US"/>
              <a:pPr>
                <a:defRPr/>
              </a:pPr>
              <a:t>12/20/2012 1:49 PM</a:t>
            </a:fld>
            <a:endParaRPr lang="en-US" dirty="0"/>
          </a:p>
        </p:txBody>
      </p:sp>
      <p:sp>
        <p:nvSpPr>
          <p:cNvPr id="10127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2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27778DB4-9EEC-4158-A421-E3FB8CA79169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3082" name="Picture 7" descr="NU white logo state upda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9700" y="76200"/>
            <a:ext cx="1182688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85" r:id="rId1"/>
    <p:sldLayoutId id="2147485886" r:id="rId2"/>
    <p:sldLayoutId id="2147485887" r:id="rId3"/>
    <p:sldLayoutId id="2147485888" r:id="rId4"/>
    <p:sldLayoutId id="2147485889" r:id="rId5"/>
    <p:sldLayoutId id="2147485890" r:id="rId6"/>
    <p:sldLayoutId id="2147485891" r:id="rId7"/>
    <p:sldLayoutId id="2147485892" r:id="rId8"/>
    <p:sldLayoutId id="2147485893" r:id="rId9"/>
    <p:sldLayoutId id="2147485894" r:id="rId10"/>
    <p:sldLayoutId id="2147485895" r:id="rId11"/>
  </p:sldLayoutIdLst>
  <p:transition>
    <p:zoom/>
  </p:transition>
  <p:timing>
    <p:tnLst>
      <p:par>
        <p:cTn id="1" dur="indefinite" restart="never" nodeType="tmRoot"/>
      </p:par>
    </p:tnLst>
  </p:timing>
  <p:hf hdr="0" ftr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Arial" pitchFamily="34" charset="0"/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4" descr="header merger welcome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0" y="0"/>
            <a:ext cx="9144000" cy="125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AutoShape 15"/>
          <p:cNvSpPr>
            <a:spLocks noChangeArrowheads="1"/>
          </p:cNvSpPr>
          <p:nvPr/>
        </p:nvSpPr>
        <p:spPr bwMode="auto">
          <a:xfrm>
            <a:off x="6334125" y="0"/>
            <a:ext cx="2505075" cy="419100"/>
          </a:xfrm>
          <a:prstGeom prst="roundRect">
            <a:avLst>
              <a:gd name="adj" fmla="val 16667"/>
            </a:avLst>
          </a:prstGeom>
          <a:solidFill>
            <a:schemeClr val="bg1">
              <a:alpha val="58038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xmlns="" w="28575">
                <a:solidFill>
                  <a:srgbClr val="0C4AB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0" tIns="0" rIns="0" bIns="0" anchor="ctr"/>
          <a:lstStyle/>
          <a:p>
            <a:pPr algn="ctr" defTabSz="914400">
              <a:lnSpc>
                <a:spcPct val="80000"/>
              </a:lnSpc>
              <a:spcBef>
                <a:spcPct val="50000"/>
              </a:spcBef>
              <a:defRPr/>
            </a:pPr>
            <a:endParaRPr lang="en-US" sz="1600" b="1" dirty="0">
              <a:solidFill>
                <a:srgbClr val="000000"/>
              </a:solidFill>
              <a:latin typeface="Arial"/>
              <a:ea typeface="ＭＳ Ｐゴシック" charset="0"/>
              <a:cs typeface="+mn-cs"/>
            </a:endParaRPr>
          </a:p>
        </p:txBody>
      </p:sp>
      <p:sp>
        <p:nvSpPr>
          <p:cNvPr id="1028" name="Text Box 16"/>
          <p:cNvSpPr txBox="1">
            <a:spLocks noChangeArrowheads="1"/>
          </p:cNvSpPr>
          <p:nvPr/>
        </p:nvSpPr>
        <p:spPr bwMode="auto">
          <a:xfrm>
            <a:off x="6627813" y="57150"/>
            <a:ext cx="1978025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0" tIns="0" rIns="0" bIns="0">
            <a:spAutoFit/>
          </a:bodyPr>
          <a:lstStyle>
            <a:lvl1pPr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sz="1600"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ctr" eaLnBrk="0" fontAlgn="base" hangingPunct="0">
              <a:lnSpc>
                <a:spcPct val="80000"/>
              </a:lnSpc>
              <a:spcBef>
                <a:spcPct val="50000"/>
              </a:spcBef>
              <a:spcAft>
                <a:spcPct val="0"/>
              </a:spcAft>
              <a:defRPr sz="1600"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defTabSz="914400">
              <a:defRPr/>
            </a:pPr>
            <a:r>
              <a:rPr lang="en-US" sz="2000" b="0" dirty="0" smtClean="0">
                <a:solidFill>
                  <a:srgbClr val="000000"/>
                </a:solidFill>
                <a:latin typeface="Tw Cen MT Condensed" pitchFamily="34" charset="0"/>
                <a:ea typeface="ＭＳ Ｐゴシック" charset="-128"/>
                <a:cs typeface="+mn-cs"/>
              </a:rPr>
              <a:t>Board of Trustees Meeting</a:t>
            </a:r>
          </a:p>
        </p:txBody>
      </p:sp>
      <p:sp>
        <p:nvSpPr>
          <p:cNvPr id="1029" name="Rectangle 4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533400"/>
            <a:ext cx="82296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30" name="Rectangle 5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0" y="1524000"/>
            <a:ext cx="7620000" cy="457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/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012742" name="Rectangle 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0" y="65532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4D59C54-50AF-4297-BD6D-E3BEF3D4ECF7}" type="datetime1">
              <a:rPr lang="en-US"/>
              <a:pPr>
                <a:defRPr/>
              </a:pPr>
              <a:t>12/20/2012</a:t>
            </a:fld>
            <a:endParaRPr lang="en-US" dirty="0"/>
          </a:p>
        </p:txBody>
      </p:sp>
      <p:sp>
        <p:nvSpPr>
          <p:cNvPr id="1012743" name="Rectangle 7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12744" name="Rectangle 8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86600" y="6477000"/>
            <a:ext cx="1905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defTabSz="914400">
              <a:lnSpc>
                <a:spcPct val="100000"/>
              </a:lnSpc>
              <a:spcBef>
                <a:spcPct val="0"/>
              </a:spcBef>
              <a:defRPr sz="1400" b="0">
                <a:solidFill>
                  <a:srgbClr val="000000"/>
                </a:solidFill>
                <a:latin typeface="Times New Roman" pitchFamily="18" charset="0"/>
                <a:ea typeface="ＭＳ Ｐゴシック" charset="-128"/>
                <a:cs typeface="+mn-cs"/>
              </a:defRPr>
            </a:lvl1pPr>
          </a:lstStyle>
          <a:p>
            <a:pPr>
              <a:defRPr/>
            </a:pPr>
            <a:fld id="{9CDA097C-02B0-4943-B148-7283CA5A4EA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pic>
        <p:nvPicPr>
          <p:cNvPr id="4106" name="Picture 7" descr="NU white logo state update"/>
          <p:cNvPicPr>
            <a:picLocks noChangeAspect="1" noChangeArrowheads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39700" y="76200"/>
            <a:ext cx="1338263" cy="503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5896" r:id="rId1"/>
    <p:sldLayoutId id="2147485897" r:id="rId2"/>
    <p:sldLayoutId id="2147485898" r:id="rId3"/>
    <p:sldLayoutId id="2147485899" r:id="rId4"/>
    <p:sldLayoutId id="2147485900" r:id="rId5"/>
    <p:sldLayoutId id="2147485901" r:id="rId6"/>
    <p:sldLayoutId id="2147485902" r:id="rId7"/>
    <p:sldLayoutId id="2147485903" r:id="rId8"/>
    <p:sldLayoutId id="2147485904" r:id="rId9"/>
    <p:sldLayoutId id="2147485905" r:id="rId10"/>
    <p:sldLayoutId id="2147485906" r:id="rId11"/>
  </p:sldLayoutIdLst>
  <p:transition>
    <p:zoom/>
  </p:transition>
  <p:timing>
    <p:tnLst>
      <p:par>
        <p:cTn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+mj-lt"/>
          <a:ea typeface="ＭＳ Ｐゴシック" charset="0"/>
          <a:cs typeface="ＭＳ Ｐゴシック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  <a:ea typeface="ＭＳ Ｐゴシック" charset="0"/>
          <a:cs typeface="ＭＳ Ｐゴシック"/>
        </a:defRPr>
      </a:lvl5pPr>
      <a:lvl6pPr marL="4572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400">
          <a:solidFill>
            <a:schemeClr val="bg1"/>
          </a:solidFill>
          <a:latin typeface="Century Gothic" pitchFamily="34" charset="0"/>
        </a:defRPr>
      </a:lvl9pPr>
    </p:titleStyle>
    <p:bodyStyle>
      <a:lvl1pPr marL="342900" indent="-3429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1pPr>
      <a:lvl2pPr marL="742950" indent="-28575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Font typeface="Arial" pitchFamily="34" charset="0"/>
        <a:buChar char="–"/>
        <a:defRPr sz="2400">
          <a:solidFill>
            <a:schemeClr val="tx1"/>
          </a:solidFill>
          <a:latin typeface="+mn-lt"/>
          <a:ea typeface="ＭＳ Ｐゴシック" charset="0"/>
          <a:cs typeface="ＭＳ Ｐゴシック"/>
        </a:defRPr>
      </a:lvl2pPr>
      <a:lvl3pPr marL="1143000" indent="-228600" algn="l" rtl="0" eaLnBrk="0" fontAlgn="base" hangingPunct="0">
        <a:spcBef>
          <a:spcPct val="50000"/>
        </a:spcBef>
        <a:spcAft>
          <a:spcPct val="0"/>
        </a:spcAft>
        <a:buClr>
          <a:srgbClr val="0066FF"/>
        </a:buClr>
        <a:buSzPct val="135000"/>
        <a:buChar char="•"/>
        <a:defRPr sz="2000">
          <a:solidFill>
            <a:schemeClr val="tx1"/>
          </a:solidFill>
          <a:latin typeface="+mn-lt"/>
          <a:ea typeface="ＭＳ Ｐゴシック" charset="0"/>
          <a:cs typeface="ＭＳ Ｐゴシック"/>
        </a:defRPr>
      </a:lvl3pPr>
      <a:lvl4pPr marL="16002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4pPr>
      <a:lvl5pPr marL="2057400" indent="-228600" algn="l" rtl="0" eaLnBrk="0" fontAlgn="base" hangingPunct="0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  <a:ea typeface="ＭＳ Ｐゴシック" charset="0"/>
          <a:cs typeface="ＭＳ Ｐゴシック"/>
        </a:defRPr>
      </a:lvl5pPr>
      <a:lvl6pPr marL="25146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40000"/>
        </a:spcBef>
        <a:spcAft>
          <a:spcPct val="0"/>
        </a:spcAft>
        <a:buClr>
          <a:srgbClr val="0066FF"/>
        </a:buClr>
        <a:buSzPct val="135000"/>
        <a:buFont typeface="Wingdings" pitchFamily="2" charset="2"/>
        <a:buChar char="§"/>
        <a:defRPr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emf"/><Relationship Id="rId4" Type="http://schemas.openxmlformats.org/officeDocument/2006/relationships/image" Target="../media/image28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5"/>
          <p:cNvPicPr>
            <a:picLocks noChangeAspect="1" noChangeArrowheads="1"/>
          </p:cNvPicPr>
          <p:nvPr/>
        </p:nvPicPr>
        <p:blipFill>
          <a:blip r:embed="rId3"/>
          <a:srcRect l="2966" t="4359" r="4140" b="4654"/>
          <a:stretch>
            <a:fillRect/>
          </a:stretch>
        </p:blipFill>
        <p:spPr bwMode="auto">
          <a:xfrm>
            <a:off x="238125" y="263525"/>
            <a:ext cx="8602663" cy="4283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387" name="Title 3"/>
          <p:cNvSpPr>
            <a:spLocks noGrp="1" noChangeArrowheads="1"/>
          </p:cNvSpPr>
          <p:nvPr>
            <p:ph type="ctrTitle"/>
          </p:nvPr>
        </p:nvSpPr>
        <p:spPr>
          <a:xfrm>
            <a:off x="588963" y="2727325"/>
            <a:ext cx="8555037" cy="1200150"/>
          </a:xfr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Sandy</a:t>
            </a:r>
            <a:br>
              <a:rPr lang="en-US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endParaRPr lang="en-US" b="1" i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388" name="Subtitle 4"/>
          <p:cNvSpPr>
            <a:spLocks noGrp="1" noChangeArrowheads="1"/>
          </p:cNvSpPr>
          <p:nvPr>
            <p:ph type="subTitle" idx="1"/>
          </p:nvPr>
        </p:nvSpPr>
        <p:spPr>
          <a:xfrm>
            <a:off x="1177925" y="3327400"/>
            <a:ext cx="7264400" cy="400050"/>
          </a:xfrm>
        </p:spPr>
        <p:txBody>
          <a:bodyPr>
            <a:spAutoFit/>
          </a:bodyPr>
          <a:lstStyle/>
          <a:p>
            <a:pPr>
              <a:defRPr/>
            </a:pPr>
            <a:r>
              <a:rPr lang="en-US" sz="20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+mn-cs"/>
              </a:rPr>
              <a:t>An Epic Test of Our Emergency Preparedness</a:t>
            </a:r>
          </a:p>
        </p:txBody>
      </p:sp>
      <p:sp>
        <p:nvSpPr>
          <p:cNvPr id="40965" name="Rectangle 5"/>
          <p:cNvSpPr>
            <a:spLocks noChangeArrowheads="1"/>
          </p:cNvSpPr>
          <p:nvPr/>
        </p:nvSpPr>
        <p:spPr bwMode="auto">
          <a:xfrm>
            <a:off x="163513" y="3727450"/>
            <a:ext cx="4419600" cy="10144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en-US" sz="1200" b="1" i="1">
              <a:solidFill>
                <a:schemeClr val="bg1"/>
              </a:solidFill>
              <a:latin typeface="Arial" pitchFamily="34" charset="0"/>
            </a:endParaRPr>
          </a:p>
          <a:p>
            <a:r>
              <a:rPr lang="en-US" sz="1200" b="1" i="1">
                <a:solidFill>
                  <a:schemeClr val="bg1"/>
                </a:solidFill>
                <a:latin typeface="Arial" pitchFamily="34" charset="0"/>
              </a:rPr>
              <a:t>William J. Quinlan</a:t>
            </a:r>
          </a:p>
          <a:p>
            <a:r>
              <a:rPr lang="en-US" sz="1200" b="1" i="1">
                <a:solidFill>
                  <a:schemeClr val="bg1"/>
                </a:solidFill>
                <a:latin typeface="Arial" pitchFamily="34" charset="0"/>
              </a:rPr>
              <a:t>Sr. VP – Emergency Preparedness</a:t>
            </a:r>
          </a:p>
          <a:p>
            <a:r>
              <a:rPr lang="en-US" sz="1200" b="1" i="1">
                <a:solidFill>
                  <a:schemeClr val="bg1"/>
                </a:solidFill>
                <a:latin typeface="Arial" pitchFamily="34" charset="0"/>
              </a:rPr>
              <a:t>December 21, 2012</a:t>
            </a:r>
          </a:p>
          <a:p>
            <a:endParaRPr lang="en-US" sz="1200" b="1" i="1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113" y="4759325"/>
            <a:ext cx="2817812" cy="20018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1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75375" y="4784725"/>
            <a:ext cx="2817813" cy="197643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92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12134"/>
          <a:stretch>
            <a:fillRect/>
          </a:stretch>
        </p:blipFill>
        <p:spPr bwMode="auto">
          <a:xfrm>
            <a:off x="3068638" y="4773613"/>
            <a:ext cx="2943225" cy="19875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69" name="Picture 10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15913" y="263525"/>
            <a:ext cx="2462212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graphicFrame>
        <p:nvGraphicFramePr>
          <p:cNvPr id="11" name="Table 10"/>
          <p:cNvGraphicFramePr>
            <a:graphicFrameLocks noGrp="1"/>
          </p:cNvGraphicFramePr>
          <p:nvPr/>
        </p:nvGraphicFramePr>
        <p:xfrm>
          <a:off x="852488" y="774700"/>
          <a:ext cx="2524125" cy="819150"/>
        </p:xfrm>
        <a:graphic>
          <a:graphicData uri="http://schemas.openxmlformats.org/drawingml/2006/table">
            <a:tbl>
              <a:tblPr/>
              <a:tblGrid>
                <a:gridCol w="2524125"/>
              </a:tblGrid>
              <a:tr h="819150">
                <a:tc>
                  <a:txBody>
                    <a:bodyPr/>
                    <a:lstStyle/>
                    <a:p>
                      <a:pPr marL="0" marR="0" algn="l" hangingPunc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fr-FR" sz="1000" kern="800" dirty="0">
                          <a:solidFill>
                            <a:schemeClr val="bg1"/>
                          </a:solidFill>
                          <a:effectLst/>
                          <a:latin typeface="Northeast Bodoni"/>
                          <a:ea typeface="Times New Roman"/>
                          <a:cs typeface="Times New Roman"/>
                        </a:rPr>
                        <a:t>A Northeast Utilities Company</a:t>
                      </a:r>
                      <a:endParaRPr lang="en-US" sz="1000" dirty="0">
                        <a:solidFill>
                          <a:schemeClr val="bg1"/>
                        </a:solidFill>
                        <a:effectLst/>
                        <a:latin typeface="Arial"/>
                        <a:ea typeface="Times New Roman"/>
                        <a:cs typeface="Times New Roman"/>
                      </a:endParaRPr>
                    </a:p>
                  </a:txBody>
                  <a:tcPr marL="118745" marR="118745" marT="0" marB="0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/>
          <p:cNvPicPr>
            <a:picLocks noChangeAspect="1" noChangeArrowheads="1"/>
          </p:cNvPicPr>
          <p:nvPr/>
        </p:nvPicPr>
        <p:blipFill>
          <a:blip r:embed="rId2"/>
          <a:srcRect l="958" b="62068"/>
          <a:stretch>
            <a:fillRect/>
          </a:stretch>
        </p:blipFill>
        <p:spPr bwMode="auto">
          <a:xfrm>
            <a:off x="60325" y="2127250"/>
            <a:ext cx="6235700" cy="2281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87" name="Picture 3"/>
          <p:cNvPicPr>
            <a:picLocks noChangeAspect="1" noChangeArrowheads="1"/>
          </p:cNvPicPr>
          <p:nvPr/>
        </p:nvPicPr>
        <p:blipFill>
          <a:blip r:embed="rId2"/>
          <a:srcRect t="53189"/>
          <a:stretch>
            <a:fillRect/>
          </a:stretch>
        </p:blipFill>
        <p:spPr bwMode="auto">
          <a:xfrm>
            <a:off x="3006725" y="4254500"/>
            <a:ext cx="5953125" cy="2487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733E1F4-70C1-4209-ACDB-048D4BA9E38A}" type="slidenum">
              <a:rPr lang="en-US" smtClean="0">
                <a:solidFill>
                  <a:schemeClr val="tx1"/>
                </a:solidFill>
              </a:rPr>
              <a:pPr>
                <a:defRPr/>
              </a:pPr>
              <a:t>1</a:t>
            </a:fld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0" y="1277938"/>
            <a:ext cx="9118600" cy="646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The historic storms of 2011 highlighted the need to prepare for and respond to </a:t>
            </a:r>
          </a:p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severe weather in a way that meets rising stakeholder expectations</a:t>
            </a:r>
            <a:endParaRPr lang="en-US" dirty="0">
              <a:ea typeface="ＭＳ Ｐゴシック" charset="-128"/>
              <a:cs typeface="+mn-cs"/>
            </a:endParaRPr>
          </a:p>
        </p:txBody>
      </p:sp>
      <p:pic>
        <p:nvPicPr>
          <p:cNvPr id="41990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3350" y="4267200"/>
            <a:ext cx="3135313" cy="1179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1" name="Picture 6"/>
          <p:cNvPicPr>
            <a:picLocks noChangeAspect="1" noChangeArrowheads="1"/>
          </p:cNvPicPr>
          <p:nvPr/>
        </p:nvPicPr>
        <p:blipFill>
          <a:blip r:embed="rId4"/>
          <a:srcRect t="8598" r="3448" b="21378"/>
          <a:stretch>
            <a:fillRect/>
          </a:stretch>
        </p:blipFill>
        <p:spPr bwMode="auto">
          <a:xfrm>
            <a:off x="5991225" y="2127250"/>
            <a:ext cx="2955925" cy="1047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2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40425" y="3314700"/>
            <a:ext cx="3203575" cy="971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993" name="Picture 9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0325" y="5446713"/>
            <a:ext cx="3117850" cy="1227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2"/>
          <p:cNvSpPr txBox="1">
            <a:spLocks noChangeArrowheads="1"/>
          </p:cNvSpPr>
          <p:nvPr/>
        </p:nvSpPr>
        <p:spPr bwMode="auto">
          <a:xfrm>
            <a:off x="1598613" y="382588"/>
            <a:ext cx="62325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Background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B5658C7-65ED-4484-9360-029C43B173BE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2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16" name="Rectangle 2"/>
          <p:cNvSpPr txBox="1">
            <a:spLocks noChangeArrowheads="1"/>
          </p:cNvSpPr>
          <p:nvPr/>
        </p:nvSpPr>
        <p:spPr bwMode="auto">
          <a:xfrm>
            <a:off x="1468438" y="468313"/>
            <a:ext cx="6232525" cy="882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  <a:lvl2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2pPr>
            <a:lvl3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3pPr>
            <a:lvl4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4pPr>
            <a:lvl5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4572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6pPr>
            <a:lvl7pPr marL="9144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7pPr>
            <a:lvl8pPr marL="13716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8pPr>
            <a:lvl9pPr marL="1828800" algn="l" defTabSz="457200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bg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algn="ctr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Storm Sandy Impact</a:t>
            </a:r>
          </a:p>
        </p:txBody>
      </p:sp>
      <p:sp>
        <p:nvSpPr>
          <p:cNvPr id="43012" name="TextBox 14"/>
          <p:cNvSpPr txBox="1">
            <a:spLocks noChangeArrowheads="1"/>
          </p:cNvSpPr>
          <p:nvPr/>
        </p:nvSpPr>
        <p:spPr bwMode="auto">
          <a:xfrm>
            <a:off x="3614738" y="2100263"/>
            <a:ext cx="5332412" cy="1908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eaLnBrk="0" hangingPunct="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Tri-state area took brunt of storm due to a combination of high winds and historic flooding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Sustained winds over 50 mph with peak hurricane force gusts of 85 mph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Thousands of roads blocked by fallen trees and electrical infrastructure</a:t>
            </a:r>
          </a:p>
        </p:txBody>
      </p:sp>
      <p:sp>
        <p:nvSpPr>
          <p:cNvPr id="13" name="Text Box 12"/>
          <p:cNvSpPr txBox="1">
            <a:spLocks noChangeArrowheads="1"/>
          </p:cNvSpPr>
          <p:nvPr/>
        </p:nvSpPr>
        <p:spPr bwMode="auto">
          <a:xfrm>
            <a:off x="25400" y="1277938"/>
            <a:ext cx="9118600" cy="64611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President Obama declared Connecticut a major disaster area on October 30, </a:t>
            </a:r>
          </a:p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>
                <a:solidFill>
                  <a:prstClr val="black"/>
                </a:solidFill>
                <a:cs typeface="Calibri" pitchFamily="34" charset="0"/>
              </a:rPr>
              <a:t>along with New York and New Jersey</a:t>
            </a:r>
            <a:endParaRPr lang="en-US" dirty="0">
              <a:cs typeface="Calibri" pitchFamily="34" charset="0"/>
            </a:endParaRPr>
          </a:p>
        </p:txBody>
      </p:sp>
      <p:pic>
        <p:nvPicPr>
          <p:cNvPr id="43014" name="Picture 1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11138" y="2032000"/>
            <a:ext cx="3308350" cy="2276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0184" name="Picture 10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57813" y="4208463"/>
            <a:ext cx="3589337" cy="2143125"/>
          </a:xfrm>
          <a:prstGeom prst="rect">
            <a:avLst/>
          </a:prstGeom>
          <a:noFill/>
          <a:ln>
            <a:noFill/>
          </a:ln>
          <a:effectLst>
            <a:outerShdw blurRad="114300" dist="50800" dir="3300000" sx="102000" sy="102000" algn="ctr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4"/>
          <p:cNvSpPr txBox="1">
            <a:spLocks noChangeArrowheads="1"/>
          </p:cNvSpPr>
          <p:nvPr/>
        </p:nvSpPr>
        <p:spPr bwMode="auto">
          <a:xfrm>
            <a:off x="211138" y="4546600"/>
            <a:ext cx="4849812" cy="2338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ea typeface="ＭＳ Ｐゴシック"/>
                <a:cs typeface="ＭＳ Ｐゴシック"/>
              </a:defRPr>
            </a:lvl9pPr>
          </a:lstStyle>
          <a:p>
            <a:pPr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>
                <a:cs typeface="Calibri" pitchFamily="34" charset="0"/>
              </a:rPr>
              <a:t>Unprecedented coastal flooding caused by multiple ‘full moon’ tides intensified by strong easterly winds and historic storm surge </a:t>
            </a:r>
          </a:p>
          <a:p>
            <a:pPr eaLnBrk="1" hangingPunct="1"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en-US" dirty="0" smtClean="0">
                <a:cs typeface="Calibri" pitchFamily="34" charset="0"/>
              </a:rPr>
              <a:t>Of the four largest power outages in CL&amp;P’s history, three have occurred in the last 14 months</a:t>
            </a:r>
          </a:p>
          <a:p>
            <a:pPr marL="0" indent="0" eaLnBrk="1" hangingPunct="1">
              <a:spcAft>
                <a:spcPts val="1200"/>
              </a:spcAft>
              <a:defRPr/>
            </a:pPr>
            <a:endParaRPr lang="en-US" dirty="0">
              <a:cs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690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598613" y="382588"/>
            <a:ext cx="6232525" cy="882650"/>
          </a:xfrm>
          <a:extLs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r>
              <a:rPr lang="en-US" b="1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Most Recent Challenge</a:t>
            </a:r>
          </a:p>
        </p:txBody>
      </p:sp>
      <p:graphicFrame>
        <p:nvGraphicFramePr>
          <p:cNvPr id="6" name="Table 5"/>
          <p:cNvGraphicFramePr>
            <a:graphicFrameLocks noGrp="1"/>
          </p:cNvGraphicFramePr>
          <p:nvPr/>
        </p:nvGraphicFramePr>
        <p:xfrm>
          <a:off x="2913063" y="1873250"/>
          <a:ext cx="3343275" cy="4491038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421046"/>
                <a:gridCol w="926547"/>
                <a:gridCol w="995682"/>
              </a:tblGrid>
              <a:tr h="6588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14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+mn-ea"/>
                          <a:cs typeface="+mn-cs"/>
                        </a:rPr>
                        <a:t>Irene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Sandy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39201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Customers Served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1,239,727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1,239,727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74017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</a:rPr>
                        <a:t>Total Customers Impacted</a:t>
                      </a:r>
                      <a:endParaRPr lang="en-US" sz="12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1,024,032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>
                          <a:solidFill>
                            <a:srgbClr val="FF0000"/>
                          </a:solidFill>
                          <a:effectLst/>
                          <a:latin typeface="+mn-lt"/>
                        </a:rPr>
                        <a:t>856,184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213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Trouble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Spots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16,101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16,460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2131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Poles Replaced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smtClean="0"/>
                        <a:t>707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1,727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38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Transformers</a:t>
                      </a:r>
                      <a:r>
                        <a:rPr lang="en-US" sz="1200" baseline="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 Replaced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1,748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2,198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  <a:tr h="638200"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smtClean="0">
                          <a:effectLst/>
                          <a:latin typeface="+mn-lt"/>
                          <a:ea typeface="Calibri"/>
                          <a:cs typeface="Times New Roman"/>
                        </a:rPr>
                        <a:t>Conductor Replaced (ft.)</a:t>
                      </a:r>
                      <a:endParaRPr lang="en-US" sz="1200" dirty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1" dirty="0" smtClean="0"/>
                        <a:t>532,296</a:t>
                      </a:r>
                      <a:endParaRPr lang="en-US" sz="1200" b="1" dirty="0"/>
                    </a:p>
                  </a:txBody>
                  <a:tcPr marL="68545" marR="68545" marT="0" marB="0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b="1" dirty="0" smtClean="0">
                          <a:solidFill>
                            <a:srgbClr val="FF0000"/>
                          </a:solidFill>
                          <a:effectLst/>
                          <a:latin typeface="+mn-lt"/>
                          <a:ea typeface="Calibri"/>
                          <a:cs typeface="Times New Roman"/>
                        </a:rPr>
                        <a:t>557,315 </a:t>
                      </a:r>
                      <a:endParaRPr lang="en-US" sz="1200" b="1" dirty="0">
                        <a:solidFill>
                          <a:srgbClr val="FF0000"/>
                        </a:solidFill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 marL="68545" marR="68545" marT="0" marB="0" anchor="ctr"/>
                </a:tc>
              </a:tr>
            </a:tbl>
          </a:graphicData>
        </a:graphic>
      </p:graphicFrame>
      <p:sp>
        <p:nvSpPr>
          <p:cNvPr id="8" name="Text Box 12"/>
          <p:cNvSpPr txBox="1">
            <a:spLocks noChangeArrowheads="1"/>
          </p:cNvSpPr>
          <p:nvPr/>
        </p:nvSpPr>
        <p:spPr bwMode="auto">
          <a:xfrm>
            <a:off x="25400" y="1277938"/>
            <a:ext cx="9118600" cy="369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 defTabSz="914400">
              <a:spcBef>
                <a:spcPts val="0"/>
              </a:spcBef>
              <a:spcAft>
                <a:spcPts val="0"/>
              </a:spcAft>
              <a:defRPr/>
            </a:pPr>
            <a:r>
              <a:rPr lang="en-US" dirty="0" smtClean="0">
                <a:cs typeface="Calibri" pitchFamily="34" charset="0"/>
              </a:rPr>
              <a:t>Sandy caused damage in every one of the 149 municipalities served by CL&amp;P</a:t>
            </a:r>
            <a:endParaRPr lang="en-US" dirty="0">
              <a:cs typeface="Calibri" pitchFamily="34" charset="0"/>
            </a:endParaRPr>
          </a:p>
        </p:txBody>
      </p:sp>
      <p:sp>
        <p:nvSpPr>
          <p:cNvPr id="44070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549A367E-A2D4-41BA-89C0-6E06E064884D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3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4071" name="TextBox 14"/>
          <p:cNvSpPr txBox="1">
            <a:spLocks noChangeArrowheads="1"/>
          </p:cNvSpPr>
          <p:nvPr/>
        </p:nvSpPr>
        <p:spPr bwMode="auto">
          <a:xfrm>
            <a:off x="3725863" y="3836988"/>
            <a:ext cx="3297237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 defTabSz="914400">
              <a:lnSpc>
                <a:spcPct val="90000"/>
              </a:lnSpc>
              <a:spcAft>
                <a:spcPts val="800"/>
              </a:spcAft>
              <a:buFont typeface="Arial" pitchFamily="34" charset="0"/>
              <a:buChar char="•"/>
            </a:pPr>
            <a:endParaRPr lang="en-US" sz="1600"/>
          </a:p>
        </p:txBody>
      </p:sp>
      <p:pic>
        <p:nvPicPr>
          <p:cNvPr id="44072" name="Picture 3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30950" y="1873250"/>
            <a:ext cx="2652713" cy="949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4073" name="Picture 3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7313" y="5453063"/>
            <a:ext cx="2438400" cy="1033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3050" name="Picture 3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581848" y="2944182"/>
            <a:ext cx="2150916" cy="23391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075" name="Picture 3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76238" y="1962944"/>
            <a:ext cx="2052637" cy="2030412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44076" name="Group 2"/>
          <p:cNvGrpSpPr>
            <a:grpSpLocks/>
          </p:cNvGrpSpPr>
          <p:nvPr/>
        </p:nvGrpSpPr>
        <p:grpSpPr bwMode="auto">
          <a:xfrm>
            <a:off x="0" y="4308475"/>
            <a:ext cx="2741613" cy="1943100"/>
            <a:chOff x="63931" y="4411933"/>
            <a:chExt cx="2677250" cy="1839369"/>
          </a:xfrm>
        </p:grpSpPr>
        <p:pic>
          <p:nvPicPr>
            <p:cNvPr id="44077" name="Picture 2"/>
            <p:cNvPicPr>
              <a:picLocks noChangeAspect="1"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63931" y="4411933"/>
              <a:ext cx="2677250" cy="18393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44078" name="TextBox 1"/>
            <p:cNvSpPr txBox="1">
              <a:spLocks noChangeArrowheads="1"/>
            </p:cNvSpPr>
            <p:nvPr/>
          </p:nvSpPr>
          <p:spPr bwMode="auto">
            <a:xfrm>
              <a:off x="1177447" y="5848349"/>
              <a:ext cx="1251428" cy="36933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400" y="1268413"/>
            <a:ext cx="9118600" cy="369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Due to extensive preparations, CL&amp;P was well positioned to deliver a strong response</a:t>
            </a:r>
            <a:endParaRPr lang="en-US" dirty="0">
              <a:ea typeface="ＭＳ Ｐゴシック" charset="-128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655763" y="655638"/>
            <a:ext cx="6161087" cy="46196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Preparedness</a:t>
            </a:r>
          </a:p>
        </p:txBody>
      </p:sp>
      <p:sp>
        <p:nvSpPr>
          <p:cNvPr id="45060" name="Slide Number Placeholder 8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CC17E68F-383A-4DF5-B363-92B211D420CE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4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45061" name="TextBox 1"/>
          <p:cNvSpPr txBox="1">
            <a:spLocks noChangeArrowheads="1"/>
          </p:cNvSpPr>
          <p:nvPr/>
        </p:nvSpPr>
        <p:spPr bwMode="auto">
          <a:xfrm>
            <a:off x="238125" y="1751013"/>
            <a:ext cx="6275388" cy="2492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New emergency plan made effective June 30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Extensive training on new procedures throughout 2012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CL&amp;P hurricane drill performed July 12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Governor’s statewide exercise conducted July 28-31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Hurricane checklist completed in advance of landfall</a:t>
            </a:r>
          </a:p>
          <a:p>
            <a:pPr marL="285750" indent="-285750">
              <a:spcAft>
                <a:spcPts val="600"/>
              </a:spcAft>
              <a:buFont typeface="Arial" pitchFamily="34" charset="0"/>
              <a:buChar char="•"/>
            </a:pPr>
            <a:r>
              <a:rPr lang="en-US"/>
              <a:t>Secured and pre-staged critical resources</a:t>
            </a:r>
          </a:p>
          <a:p>
            <a:pPr marL="285750" indent="-285750">
              <a:buFont typeface="Arial" pitchFamily="34" charset="0"/>
              <a:buChar char="•"/>
            </a:pPr>
            <a:endParaRPr lang="en-US"/>
          </a:p>
        </p:txBody>
      </p:sp>
      <p:pic>
        <p:nvPicPr>
          <p:cNvPr id="3175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326865" y="1828800"/>
            <a:ext cx="2042341" cy="260727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</a:extLst>
        </p:spPr>
      </p:pic>
      <p:pic>
        <p:nvPicPr>
          <p:cNvPr id="45063" name="Picture 8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14338" y="3960813"/>
            <a:ext cx="4872037" cy="2635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5064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751513" y="4738688"/>
            <a:ext cx="2359025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1376363" y="714375"/>
            <a:ext cx="6161087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Restoration Performance</a:t>
            </a:r>
          </a:p>
        </p:txBody>
      </p:sp>
      <p:sp>
        <p:nvSpPr>
          <p:cNvPr id="7" name="Text Box 12"/>
          <p:cNvSpPr txBox="1">
            <a:spLocks noChangeArrowheads="1"/>
          </p:cNvSpPr>
          <p:nvPr/>
        </p:nvSpPr>
        <p:spPr bwMode="auto">
          <a:xfrm>
            <a:off x="0" y="1276350"/>
            <a:ext cx="911860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CL&amp;P achieved all of its restoration goals</a:t>
            </a:r>
            <a:endParaRPr lang="en-US" dirty="0">
              <a:ea typeface="ＭＳ Ｐゴシック" charset="-128"/>
              <a:cs typeface="+mn-cs"/>
            </a:endParaRPr>
          </a:p>
        </p:txBody>
      </p:sp>
      <p:sp>
        <p:nvSpPr>
          <p:cNvPr id="46084" name="TextBox 4"/>
          <p:cNvSpPr txBox="1">
            <a:spLocks noChangeArrowheads="1"/>
          </p:cNvSpPr>
          <p:nvPr/>
        </p:nvSpPr>
        <p:spPr bwMode="auto">
          <a:xfrm>
            <a:off x="114300" y="1770063"/>
            <a:ext cx="9004300" cy="102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/>
              <a:t>Conducted comprehensive damage assessment by Day 2</a:t>
            </a:r>
          </a:p>
          <a:p>
            <a:pPr marL="287338" lvl="1" indent="-287338">
              <a:spcAft>
                <a:spcPts val="400"/>
              </a:spcAft>
              <a:buFont typeface="Arial" pitchFamily="34" charset="0"/>
              <a:buChar char="•"/>
            </a:pPr>
            <a:r>
              <a:rPr lang="en-US">
                <a:solidFill>
                  <a:srgbClr val="000000"/>
                </a:solidFill>
              </a:rPr>
              <a:t>Announced statewide restoration goal on Day 3</a:t>
            </a:r>
          </a:p>
          <a:p>
            <a:pPr marL="285750" indent="-285750">
              <a:spcAft>
                <a:spcPts val="400"/>
              </a:spcAft>
              <a:buFont typeface="Arial" pitchFamily="34" charset="0"/>
              <a:buChar char="•"/>
            </a:pPr>
            <a:r>
              <a:rPr lang="en-US"/>
              <a:t>Achieved statewide goal for substantially completing restoration on Day 6</a:t>
            </a:r>
          </a:p>
        </p:txBody>
      </p:sp>
      <p:grpSp>
        <p:nvGrpSpPr>
          <p:cNvPr id="46085" name="Group 2"/>
          <p:cNvGrpSpPr>
            <a:grpSpLocks/>
          </p:cNvGrpSpPr>
          <p:nvPr/>
        </p:nvGrpSpPr>
        <p:grpSpPr bwMode="auto">
          <a:xfrm>
            <a:off x="1089025" y="3003550"/>
            <a:ext cx="6940550" cy="3482975"/>
            <a:chOff x="1250950" y="2866200"/>
            <a:chExt cx="6705600" cy="3290887"/>
          </a:xfrm>
        </p:grpSpPr>
        <p:pic>
          <p:nvPicPr>
            <p:cNvPr id="46087" name="Picture 2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250950" y="2866200"/>
              <a:ext cx="6705600" cy="32908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pSp>
          <p:nvGrpSpPr>
            <p:cNvPr id="46088" name="Group 31"/>
            <p:cNvGrpSpPr>
              <a:grpSpLocks/>
            </p:cNvGrpSpPr>
            <p:nvPr/>
          </p:nvGrpSpPr>
          <p:grpSpPr bwMode="auto">
            <a:xfrm>
              <a:off x="2497855" y="3556318"/>
              <a:ext cx="209271" cy="2073757"/>
              <a:chOff x="2080339" y="1593542"/>
              <a:chExt cx="251532" cy="4045258"/>
            </a:xfrm>
          </p:grpSpPr>
          <p:cxnSp>
            <p:nvCxnSpPr>
              <p:cNvPr id="46094" name="Straight Connector 32"/>
              <p:cNvCxnSpPr>
                <a:cxnSpLocks noChangeShapeType="1"/>
              </p:cNvCxnSpPr>
              <p:nvPr/>
            </p:nvCxnSpPr>
            <p:spPr bwMode="auto">
              <a:xfrm>
                <a:off x="2080339" y="1600200"/>
                <a:ext cx="0" cy="4038600"/>
              </a:xfrm>
              <a:prstGeom prst="line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/>
              </a:ln>
            </p:spPr>
          </p:cxnSp>
          <p:cxnSp>
            <p:nvCxnSpPr>
              <p:cNvPr id="46095" name="Straight Arrow Connector 33"/>
              <p:cNvCxnSpPr>
                <a:cxnSpLocks noChangeShapeType="1"/>
              </p:cNvCxnSpPr>
              <p:nvPr/>
            </p:nvCxnSpPr>
            <p:spPr bwMode="auto">
              <a:xfrm>
                <a:off x="2080339" y="1593542"/>
                <a:ext cx="251532" cy="0"/>
              </a:xfrm>
              <a:prstGeom prst="straightConnector1">
                <a:avLst/>
              </a:prstGeom>
              <a:noFill/>
              <a:ln w="9525" algn="ctr">
                <a:solidFill>
                  <a:srgbClr val="4A7EBB"/>
                </a:solidFill>
                <a:round/>
                <a:headEnd/>
                <a:tailEnd type="arrow" w="med" len="med"/>
              </a:ln>
            </p:spPr>
          </p:cxnSp>
        </p:grpSp>
        <p:sp>
          <p:nvSpPr>
            <p:cNvPr id="35" name="TextBox 34"/>
            <p:cNvSpPr txBox="1"/>
            <p:nvPr/>
          </p:nvSpPr>
          <p:spPr bwMode="auto">
            <a:xfrm>
              <a:off x="2651274" y="3400182"/>
              <a:ext cx="946330" cy="280491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Peak – 496,769 </a:t>
              </a:r>
              <a:b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</a:b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10/30/2012 Midnight</a:t>
              </a:r>
            </a:p>
          </p:txBody>
        </p:sp>
        <p:cxnSp>
          <p:nvCxnSpPr>
            <p:cNvPr id="46090" name="Straight Connector 35"/>
            <p:cNvCxnSpPr>
              <a:cxnSpLocks noChangeShapeType="1"/>
            </p:cNvCxnSpPr>
            <p:nvPr/>
          </p:nvCxnSpPr>
          <p:spPr bwMode="auto">
            <a:xfrm>
              <a:off x="5646514" y="4360845"/>
              <a:ext cx="0" cy="1306840"/>
            </a:xfrm>
            <a:prstGeom prst="line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</p:spPr>
        </p:cxnSp>
        <p:sp>
          <p:nvSpPr>
            <p:cNvPr id="37" name="TextBox 36"/>
            <p:cNvSpPr txBox="1"/>
            <p:nvPr/>
          </p:nvSpPr>
          <p:spPr bwMode="auto">
            <a:xfrm>
              <a:off x="5070013" y="3916164"/>
              <a:ext cx="1205536" cy="338988"/>
            </a:xfrm>
            <a:prstGeom prst="rect">
              <a:avLst/>
            </a:prstGeom>
            <a:noFill/>
            <a:ln>
              <a:solidFill>
                <a:srgbClr val="00B050"/>
              </a:solidFill>
            </a:ln>
          </p:spPr>
          <p:txBody>
            <a:bodyPr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Substantial Completion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Goal Achieved</a:t>
              </a:r>
            </a:p>
          </p:txBody>
        </p:sp>
        <p:cxnSp>
          <p:nvCxnSpPr>
            <p:cNvPr id="46092" name="Straight Connector 37"/>
            <p:cNvCxnSpPr>
              <a:cxnSpLocks noChangeShapeType="1"/>
            </p:cNvCxnSpPr>
            <p:nvPr/>
          </p:nvCxnSpPr>
          <p:spPr bwMode="auto">
            <a:xfrm>
              <a:off x="7020475" y="4327957"/>
              <a:ext cx="0" cy="1289592"/>
            </a:xfrm>
            <a:prstGeom prst="line">
              <a:avLst/>
            </a:prstGeom>
            <a:noFill/>
            <a:ln w="9525" algn="ctr">
              <a:solidFill>
                <a:srgbClr val="4A7EBB"/>
              </a:solidFill>
              <a:round/>
              <a:headEnd/>
              <a:tailEnd/>
            </a:ln>
          </p:spPr>
        </p:cxnSp>
        <p:sp>
          <p:nvSpPr>
            <p:cNvPr id="42" name="TextBox 41"/>
            <p:cNvSpPr txBox="1"/>
            <p:nvPr/>
          </p:nvSpPr>
          <p:spPr bwMode="auto">
            <a:xfrm>
              <a:off x="6712671" y="4004661"/>
              <a:ext cx="615037" cy="280490"/>
            </a:xfrm>
            <a:prstGeom prst="rect">
              <a:avLst/>
            </a:prstGeom>
            <a:noFill/>
            <a:ln>
              <a:solidFill>
                <a:schemeClr val="accent6">
                  <a:lumMod val="75000"/>
                </a:schemeClr>
              </a:solidFill>
            </a:ln>
          </p:spPr>
          <p:txBody>
            <a:bodyPr wrap="none">
              <a:spAutoFit/>
            </a:bodyPr>
            <a:lstStyle/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Subsequent </a:t>
              </a:r>
            </a:p>
            <a:p>
              <a:pPr algn="ctr" defTabSz="914400" fontAlgn="auto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sz="800" b="1" kern="0" dirty="0">
                  <a:solidFill>
                    <a:sysClr val="windowText" lastClr="000000"/>
                  </a:solidFill>
                  <a:ea typeface="ＭＳ Ｐゴシック" charset="-128"/>
                  <a:cs typeface="+mn-cs"/>
                </a:rPr>
                <a:t>Nor’easter</a:t>
              </a:r>
            </a:p>
          </p:txBody>
        </p:sp>
      </p:grpSp>
      <p:sp>
        <p:nvSpPr>
          <p:cNvPr id="46086" name="Slide Number Placeholder 3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A625063-52DA-4542-B60B-F18AB2DF7BEC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5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0" y="1276350"/>
            <a:ext cx="9118600" cy="3698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Effective external interface with key stakeholders</a:t>
            </a:r>
            <a:endParaRPr lang="en-US" dirty="0">
              <a:ea typeface="ＭＳ Ｐゴシック" charset="-128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77963" y="714375"/>
            <a:ext cx="6162675" cy="4619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b="1" i="1" kern="0" dirty="0">
                <a:solidFill>
                  <a:srgbClr val="FFFFFF"/>
                </a:solidFill>
                <a:latin typeface="Arial"/>
                <a:ea typeface="+mj-ea"/>
                <a:cs typeface="+mj-cs"/>
              </a:rPr>
              <a:t>Coordination and Communications</a:t>
            </a:r>
          </a:p>
        </p:txBody>
      </p:sp>
      <p:sp>
        <p:nvSpPr>
          <p:cNvPr id="47108" name="Slide Number Placeholder 81"/>
          <p:cNvSpPr>
            <a:spLocks noGrp="1"/>
          </p:cNvSpPr>
          <p:nvPr>
            <p:ph type="sldNum" sz="quarter" idx="12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6268867B-4B1A-4046-BB7F-E51022963F04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6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pic>
        <p:nvPicPr>
          <p:cNvPr id="47109" name="Picture 10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738" y="1744663"/>
            <a:ext cx="2459037" cy="1846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7110" name="Picture 10"/>
          <p:cNvPicPr>
            <a:picLocks noChangeAspect="1" noChangeArrowheads="1"/>
          </p:cNvPicPr>
          <p:nvPr/>
        </p:nvPicPr>
        <p:blipFill>
          <a:blip r:embed="rId4"/>
          <a:srcRect r="4460"/>
          <a:stretch>
            <a:fillRect/>
          </a:stretch>
        </p:blipFill>
        <p:spPr bwMode="auto">
          <a:xfrm>
            <a:off x="6127750" y="1990725"/>
            <a:ext cx="2990850" cy="1354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7111" name="TextBox 1"/>
          <p:cNvSpPr txBox="1">
            <a:spLocks noChangeArrowheads="1"/>
          </p:cNvSpPr>
          <p:nvPr/>
        </p:nvSpPr>
        <p:spPr bwMode="auto">
          <a:xfrm>
            <a:off x="2543175" y="1744663"/>
            <a:ext cx="3776663" cy="1800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Aft>
                <a:spcPts val="600"/>
              </a:spcAft>
              <a:buSzPct val="125000"/>
            </a:pPr>
            <a:r>
              <a:rPr lang="en-US" sz="1600">
                <a:solidFill>
                  <a:srgbClr val="000000"/>
                </a:solidFill>
              </a:rPr>
              <a:t>Strong coordination with Governor and state agencies through multiple briefings each day:</a:t>
            </a:r>
          </a:p>
          <a:p>
            <a:pPr marL="400050" lvl="1" indent="-225425"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Unified Command meetings</a:t>
            </a:r>
          </a:p>
          <a:p>
            <a:pPr marL="400050" lvl="1" indent="-225425"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Statewide municipal conference calls</a:t>
            </a:r>
          </a:p>
          <a:p>
            <a:pPr marL="400050" lvl="1" indent="-225425">
              <a:spcAft>
                <a:spcPts val="600"/>
              </a:spcAft>
              <a:buSzPct val="90000"/>
              <a:buFont typeface="Arial" pitchFamily="34" charset="0"/>
              <a:buChar char="•"/>
            </a:pPr>
            <a:r>
              <a:rPr lang="en-US" sz="1600">
                <a:solidFill>
                  <a:srgbClr val="000000"/>
                </a:solidFill>
              </a:rPr>
              <a:t>Press conferences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462338" y="3856038"/>
            <a:ext cx="5457825" cy="32623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lvl="1" defTabSz="914400" fontAlgn="auto">
              <a:spcBef>
                <a:spcPts val="0"/>
              </a:spcBef>
              <a:spcAft>
                <a:spcPts val="600"/>
              </a:spcAft>
              <a:buSzPct val="125000"/>
              <a:defRPr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Strategic approach to media, municipal and customer relations:</a:t>
            </a:r>
          </a:p>
          <a:p>
            <a:pPr marL="576263" lvl="2" indent="-288925" defTabSz="914400" fontAlgn="auto"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Actively told story to all audiences of preparation and massive response</a:t>
            </a:r>
          </a:p>
          <a:p>
            <a:pPr marL="576263" lvl="2" indent="-288925" defTabSz="914400" fontAlgn="auto"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Carefully coordinated media opportunities, including press conferences, interviews and field visits</a:t>
            </a:r>
          </a:p>
          <a:p>
            <a:pPr marL="576263" lvl="2" indent="-288925" defTabSz="914400" fontAlgn="auto"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Real time restoration updates by dedicated town liaisons </a:t>
            </a:r>
          </a:p>
          <a:p>
            <a:pPr marL="576263" lvl="2" indent="-288925" defTabSz="914400" fontAlgn="auto"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/>
            </a:pPr>
            <a:r>
              <a:rPr lang="en-US" sz="1600" dirty="0">
                <a:solidFill>
                  <a:prstClr val="black"/>
                </a:solidFill>
                <a:cs typeface="Calibri" pitchFamily="34" charset="0"/>
              </a:rPr>
              <a:t>Proactive outreach to customers and easy access to event information through self-service tools and social media </a:t>
            </a:r>
          </a:p>
          <a:p>
            <a:pPr marL="576263" lvl="2" indent="-288925" defTabSz="914400" fontAlgn="auto">
              <a:spcBef>
                <a:spcPts val="0"/>
              </a:spcBef>
              <a:spcAft>
                <a:spcPts val="600"/>
              </a:spcAft>
              <a:buSzPct val="90000"/>
              <a:buFont typeface="Arial" pitchFamily="34" charset="0"/>
              <a:buChar char="•"/>
              <a:defRPr/>
            </a:pPr>
            <a:endParaRPr lang="en-US" sz="1600" dirty="0">
              <a:solidFill>
                <a:prstClr val="black"/>
              </a:solidFill>
              <a:cs typeface="Calibri" pitchFamily="34" charset="0"/>
            </a:endParaRPr>
          </a:p>
          <a:p>
            <a:pPr marL="463550" lvl="2" indent="-238125" defTabSz="914400" fontAlgn="auto">
              <a:spcBef>
                <a:spcPts val="0"/>
              </a:spcBef>
              <a:spcAft>
                <a:spcPts val="600"/>
              </a:spcAft>
              <a:buFont typeface="Wingdings" pitchFamily="2" charset="2"/>
              <a:buChar char="v"/>
              <a:defRPr/>
            </a:pPr>
            <a:endParaRPr lang="en-US" sz="1600" dirty="0">
              <a:solidFill>
                <a:prstClr val="black"/>
              </a:solidFill>
              <a:latin typeface="+mn-lt"/>
              <a:cs typeface="+mn-cs"/>
            </a:endParaRPr>
          </a:p>
        </p:txBody>
      </p:sp>
      <p:pic>
        <p:nvPicPr>
          <p:cNvPr id="47113" name="Picture 1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4813" y="3648075"/>
            <a:ext cx="3082925" cy="3179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ext Box 12"/>
          <p:cNvSpPr txBox="1">
            <a:spLocks noChangeArrowheads="1"/>
          </p:cNvSpPr>
          <p:nvPr/>
        </p:nvSpPr>
        <p:spPr bwMode="auto">
          <a:xfrm>
            <a:off x="25400" y="1268413"/>
            <a:ext cx="9118600" cy="3698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9525">
            <a:solidFill>
              <a:srgbClr val="3399FF"/>
            </a:solidFill>
            <a:miter lim="800000"/>
            <a:headEnd/>
            <a:tailEnd/>
          </a:ln>
          <a:extLst/>
        </p:spPr>
        <p:txBody>
          <a:bodyPr>
            <a:spAutoFit/>
          </a:bodyPr>
          <a:lstStyle>
            <a:defPPr>
              <a:defRPr lang="en-US"/>
            </a:defPPr>
            <a:lvl1pPr algn="ctr" eaLnBrk="1" hangingPunct="1">
              <a:defRPr sz="1800" b="0">
                <a:latin typeface="Arial" charset="0"/>
              </a:defRPr>
            </a:lvl1pPr>
            <a:lvl2pPr marL="742950" indent="-285750"/>
            <a:lvl3pPr marL="1143000" indent="-228600"/>
            <a:lvl4pPr marL="1600200" indent="-228600"/>
            <a:lvl5pPr marL="2057400" indent="-228600"/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</a:lvl9pPr>
          </a:lstStyle>
          <a:p>
            <a:pPr>
              <a:defRPr/>
            </a:pPr>
            <a:r>
              <a:rPr lang="en-US" dirty="0" smtClean="0">
                <a:ea typeface="ＭＳ Ｐゴシック" charset="-128"/>
                <a:cs typeface="+mn-cs"/>
              </a:rPr>
              <a:t>Storm Sandy reinforced the importance of continuous improvement program</a:t>
            </a:r>
            <a:endParaRPr lang="en-US" dirty="0">
              <a:ea typeface="ＭＳ Ｐゴシック" charset="-128"/>
              <a:cs typeface="+mn-cs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401763" y="787400"/>
            <a:ext cx="67754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7"/>
                    </a:schemeClr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>
              <a:defRPr/>
            </a:pPr>
            <a:r>
              <a:rPr lang="en-US" sz="2400" b="1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Emergency Preparedness Program</a:t>
            </a:r>
          </a:p>
        </p:txBody>
      </p:sp>
      <p:sp>
        <p:nvSpPr>
          <p:cNvPr id="48132" name="Slide Number Placeholder 81"/>
          <p:cNvSpPr>
            <a:spLocks noGrp="1"/>
          </p:cNvSpPr>
          <p:nvPr>
            <p:ph type="sldNum" sz="quarter" idx="12"/>
          </p:nvPr>
        </p:nvSpPr>
        <p:spPr bwMode="auto">
          <a:xfrm>
            <a:off x="6365875" y="6080125"/>
            <a:ext cx="2133600" cy="365125"/>
          </a:xfrm>
          <a:noFill/>
          <a:ln>
            <a:miter lim="800000"/>
            <a:headEnd/>
            <a:tailEnd/>
          </a:ln>
        </p:spPr>
        <p:txBody>
          <a:bodyPr/>
          <a:lstStyle/>
          <a:p>
            <a:fld id="{04A22241-28C0-46B0-BA26-55E4843F8F02}" type="slidenum">
              <a:rPr lang="en-US" b="1" smtClean="0">
                <a:solidFill>
                  <a:schemeClr val="tx1"/>
                </a:solidFill>
                <a:ea typeface="ＭＳ Ｐゴシック"/>
                <a:cs typeface="ＭＳ Ｐゴシック"/>
              </a:rPr>
              <a:pPr/>
              <a:t>7</a:t>
            </a:fld>
            <a:endParaRPr lang="en-US" b="1" smtClean="0">
              <a:solidFill>
                <a:schemeClr val="tx1"/>
              </a:solidFill>
              <a:ea typeface="ＭＳ Ｐゴシック"/>
              <a:cs typeface="ＭＳ Ｐゴシック"/>
            </a:endParaRPr>
          </a:p>
        </p:txBody>
      </p:sp>
      <p:sp>
        <p:nvSpPr>
          <p:cNvPr id="6" name="Rectangle 6"/>
          <p:cNvSpPr>
            <a:spLocks noChangeArrowheads="1"/>
          </p:cNvSpPr>
          <p:nvPr/>
        </p:nvSpPr>
        <p:spPr bwMode="auto">
          <a:xfrm>
            <a:off x="269875" y="1801813"/>
            <a:ext cx="1219200" cy="565150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Preparedness</a:t>
            </a:r>
          </a:p>
        </p:txBody>
      </p:sp>
      <p:sp>
        <p:nvSpPr>
          <p:cNvPr id="7" name="Rectangle 8"/>
          <p:cNvSpPr>
            <a:spLocks noChangeArrowheads="1"/>
          </p:cNvSpPr>
          <p:nvPr/>
        </p:nvSpPr>
        <p:spPr bwMode="auto">
          <a:xfrm>
            <a:off x="1776413" y="1801813"/>
            <a:ext cx="1219200" cy="565150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Scalability</a:t>
            </a:r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3282950" y="1801813"/>
            <a:ext cx="1219200" cy="565150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Coordination</a:t>
            </a:r>
          </a:p>
        </p:txBody>
      </p:sp>
      <p:sp>
        <p:nvSpPr>
          <p:cNvPr id="9" name="Rectangle 10"/>
          <p:cNvSpPr>
            <a:spLocks noChangeArrowheads="1"/>
          </p:cNvSpPr>
          <p:nvPr/>
        </p:nvSpPr>
        <p:spPr bwMode="auto">
          <a:xfrm>
            <a:off x="4789488" y="1801813"/>
            <a:ext cx="1239837" cy="565150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Communications</a:t>
            </a:r>
          </a:p>
        </p:txBody>
      </p:sp>
      <p:sp>
        <p:nvSpPr>
          <p:cNvPr id="10" name="Rectangle 14"/>
          <p:cNvSpPr>
            <a:spLocks noChangeArrowheads="1"/>
          </p:cNvSpPr>
          <p:nvPr/>
        </p:nvSpPr>
        <p:spPr bwMode="auto">
          <a:xfrm>
            <a:off x="6221413" y="1801813"/>
            <a:ext cx="1219200" cy="565150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Situational Awareness</a:t>
            </a:r>
          </a:p>
        </p:txBody>
      </p:sp>
      <p:sp>
        <p:nvSpPr>
          <p:cNvPr id="11" name="AutoShape 16"/>
          <p:cNvSpPr>
            <a:spLocks noChangeArrowheads="1"/>
          </p:cNvSpPr>
          <p:nvPr/>
        </p:nvSpPr>
        <p:spPr bwMode="auto">
          <a:xfrm>
            <a:off x="1762125" y="30543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Contractor Agreements</a:t>
            </a:r>
          </a:p>
        </p:txBody>
      </p:sp>
      <p:sp>
        <p:nvSpPr>
          <p:cNvPr id="12" name="AutoShape 17"/>
          <p:cNvSpPr>
            <a:spLocks noChangeArrowheads="1"/>
          </p:cNvSpPr>
          <p:nvPr/>
        </p:nvSpPr>
        <p:spPr bwMode="auto">
          <a:xfrm>
            <a:off x="1731963" y="2443163"/>
            <a:ext cx="1325562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Incident Command Structure &amp; Staffing</a:t>
            </a:r>
          </a:p>
        </p:txBody>
      </p:sp>
      <p:sp>
        <p:nvSpPr>
          <p:cNvPr id="13" name="AutoShape 18"/>
          <p:cNvSpPr>
            <a:spLocks noChangeArrowheads="1"/>
          </p:cNvSpPr>
          <p:nvPr/>
        </p:nvSpPr>
        <p:spPr bwMode="auto">
          <a:xfrm>
            <a:off x="3252788" y="24431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Partnership with Municipalities</a:t>
            </a:r>
          </a:p>
        </p:txBody>
      </p:sp>
      <p:sp>
        <p:nvSpPr>
          <p:cNvPr id="14" name="AutoShape 19"/>
          <p:cNvSpPr>
            <a:spLocks noChangeArrowheads="1"/>
          </p:cNvSpPr>
          <p:nvPr/>
        </p:nvSpPr>
        <p:spPr bwMode="auto">
          <a:xfrm>
            <a:off x="4775200" y="24431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Restoration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Projections</a:t>
            </a:r>
          </a:p>
        </p:txBody>
      </p:sp>
      <p:sp>
        <p:nvSpPr>
          <p:cNvPr id="15" name="AutoShape 20"/>
          <p:cNvSpPr>
            <a:spLocks noChangeArrowheads="1"/>
          </p:cNvSpPr>
          <p:nvPr/>
        </p:nvSpPr>
        <p:spPr bwMode="auto">
          <a:xfrm>
            <a:off x="6221413" y="24431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Crew &amp; Work Tracking</a:t>
            </a:r>
          </a:p>
        </p:txBody>
      </p:sp>
      <p:sp>
        <p:nvSpPr>
          <p:cNvPr id="16" name="AutoShape 34"/>
          <p:cNvSpPr>
            <a:spLocks noChangeArrowheads="1"/>
          </p:cNvSpPr>
          <p:nvPr/>
        </p:nvSpPr>
        <p:spPr bwMode="auto">
          <a:xfrm>
            <a:off x="295275" y="36766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Storm Forecasting</a:t>
            </a:r>
          </a:p>
        </p:txBody>
      </p:sp>
      <p:sp>
        <p:nvSpPr>
          <p:cNvPr id="17" name="AutoShape 36"/>
          <p:cNvSpPr>
            <a:spLocks noChangeArrowheads="1"/>
          </p:cNvSpPr>
          <p:nvPr/>
        </p:nvSpPr>
        <p:spPr bwMode="auto">
          <a:xfrm>
            <a:off x="3252788" y="30400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Partnership with State Agencies</a:t>
            </a:r>
          </a:p>
        </p:txBody>
      </p:sp>
      <p:sp>
        <p:nvSpPr>
          <p:cNvPr id="18" name="AutoShape 37"/>
          <p:cNvSpPr>
            <a:spLocks noChangeArrowheads="1"/>
          </p:cNvSpPr>
          <p:nvPr/>
        </p:nvSpPr>
        <p:spPr bwMode="auto">
          <a:xfrm>
            <a:off x="4775200" y="30400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Town Liaison Program</a:t>
            </a:r>
          </a:p>
        </p:txBody>
      </p:sp>
      <p:sp>
        <p:nvSpPr>
          <p:cNvPr id="19" name="AutoShape 38"/>
          <p:cNvSpPr>
            <a:spLocks noChangeArrowheads="1"/>
          </p:cNvSpPr>
          <p:nvPr/>
        </p:nvSpPr>
        <p:spPr bwMode="auto">
          <a:xfrm>
            <a:off x="6221413" y="30400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Damage Assessment </a:t>
            </a:r>
          </a:p>
        </p:txBody>
      </p:sp>
      <p:sp>
        <p:nvSpPr>
          <p:cNvPr id="20" name="AutoShape 40"/>
          <p:cNvSpPr>
            <a:spLocks noChangeArrowheads="1"/>
          </p:cNvSpPr>
          <p:nvPr/>
        </p:nvSpPr>
        <p:spPr bwMode="auto">
          <a:xfrm>
            <a:off x="301625" y="30543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Training/Drills/</a:t>
            </a:r>
            <a:b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</a:b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Exercises</a:t>
            </a:r>
          </a:p>
        </p:txBody>
      </p:sp>
      <p:sp>
        <p:nvSpPr>
          <p:cNvPr id="21" name="AutoShape 46"/>
          <p:cNvSpPr>
            <a:spLocks noChangeArrowheads="1"/>
          </p:cNvSpPr>
          <p:nvPr/>
        </p:nvSpPr>
        <p:spPr bwMode="auto">
          <a:xfrm>
            <a:off x="282575" y="24431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Plans, Processes &amp; Procedures</a:t>
            </a:r>
          </a:p>
        </p:txBody>
      </p:sp>
      <p:sp>
        <p:nvSpPr>
          <p:cNvPr id="22" name="AutoShape 49"/>
          <p:cNvSpPr>
            <a:spLocks noChangeArrowheads="1"/>
          </p:cNvSpPr>
          <p:nvPr/>
        </p:nvSpPr>
        <p:spPr bwMode="auto">
          <a:xfrm>
            <a:off x="4733925" y="3613150"/>
            <a:ext cx="1295400" cy="5842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Crisis Management</a:t>
            </a:r>
          </a:p>
        </p:txBody>
      </p:sp>
      <p:sp>
        <p:nvSpPr>
          <p:cNvPr id="23" name="Rectangle 15"/>
          <p:cNvSpPr>
            <a:spLocks noChangeArrowheads="1"/>
          </p:cNvSpPr>
          <p:nvPr/>
        </p:nvSpPr>
        <p:spPr bwMode="auto">
          <a:xfrm>
            <a:off x="7662863" y="1801813"/>
            <a:ext cx="1219200" cy="557212"/>
          </a:xfrm>
          <a:prstGeom prst="rect">
            <a:avLst/>
          </a:prstGeom>
          <a:solidFill>
            <a:srgbClr val="333399"/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FFFFFF"/>
                </a:solidFill>
                <a:latin typeface="Arial" charset="0"/>
                <a:ea typeface="ＭＳ Ｐゴシック" charset="-128"/>
                <a:cs typeface="+mn-cs"/>
              </a:rPr>
              <a:t>Infrastructure Hardening</a:t>
            </a:r>
          </a:p>
        </p:txBody>
      </p:sp>
      <p:sp>
        <p:nvSpPr>
          <p:cNvPr id="24" name="AutoShape 21"/>
          <p:cNvSpPr>
            <a:spLocks noChangeArrowheads="1"/>
          </p:cNvSpPr>
          <p:nvPr/>
        </p:nvSpPr>
        <p:spPr bwMode="auto">
          <a:xfrm>
            <a:off x="7678738" y="3633788"/>
            <a:ext cx="1219200" cy="50165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Electrical &amp; Structural Hardening</a:t>
            </a:r>
          </a:p>
        </p:txBody>
      </p:sp>
      <p:sp>
        <p:nvSpPr>
          <p:cNvPr id="25" name="AutoShape 39"/>
          <p:cNvSpPr>
            <a:spLocks noChangeArrowheads="1"/>
          </p:cNvSpPr>
          <p:nvPr/>
        </p:nvSpPr>
        <p:spPr bwMode="auto">
          <a:xfrm>
            <a:off x="7662863" y="3046413"/>
            <a:ext cx="1219200" cy="50165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Standards Review</a:t>
            </a:r>
          </a:p>
        </p:txBody>
      </p:sp>
      <p:sp>
        <p:nvSpPr>
          <p:cNvPr id="26" name="AutoShape 45"/>
          <p:cNvSpPr>
            <a:spLocks noChangeArrowheads="1"/>
          </p:cNvSpPr>
          <p:nvPr/>
        </p:nvSpPr>
        <p:spPr bwMode="auto">
          <a:xfrm>
            <a:off x="7662863" y="4249738"/>
            <a:ext cx="1219200" cy="50165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Selective Hardening</a:t>
            </a:r>
          </a:p>
        </p:txBody>
      </p:sp>
      <p:sp>
        <p:nvSpPr>
          <p:cNvPr id="27" name="AutoShape 45"/>
          <p:cNvSpPr>
            <a:spLocks noChangeArrowheads="1"/>
          </p:cNvSpPr>
          <p:nvPr/>
        </p:nvSpPr>
        <p:spPr bwMode="auto">
          <a:xfrm>
            <a:off x="7662863" y="4859338"/>
            <a:ext cx="1219200" cy="50165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System Automation</a:t>
            </a:r>
          </a:p>
        </p:txBody>
      </p:sp>
      <p:sp>
        <p:nvSpPr>
          <p:cNvPr id="28" name="AutoShape 40"/>
          <p:cNvSpPr>
            <a:spLocks noChangeArrowheads="1"/>
          </p:cNvSpPr>
          <p:nvPr/>
        </p:nvSpPr>
        <p:spPr bwMode="auto">
          <a:xfrm>
            <a:off x="295275" y="42735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Public Education</a:t>
            </a:r>
          </a:p>
        </p:txBody>
      </p:sp>
      <p:sp>
        <p:nvSpPr>
          <p:cNvPr id="29" name="Rectangle 15"/>
          <p:cNvSpPr>
            <a:spLocks noChangeArrowheads="1"/>
          </p:cNvSpPr>
          <p:nvPr/>
        </p:nvSpPr>
        <p:spPr bwMode="auto">
          <a:xfrm>
            <a:off x="7662863" y="6080125"/>
            <a:ext cx="1219200" cy="24606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Mitigation</a:t>
            </a: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314325" y="6108700"/>
            <a:ext cx="1219200" cy="249238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Preparedness</a:t>
            </a:r>
          </a:p>
        </p:txBody>
      </p:sp>
      <p:cxnSp>
        <p:nvCxnSpPr>
          <p:cNvPr id="48158" name="Straight Arrow Connector 3"/>
          <p:cNvCxnSpPr>
            <a:cxnSpLocks noChangeShapeType="1"/>
          </p:cNvCxnSpPr>
          <p:nvPr/>
        </p:nvCxnSpPr>
        <p:spPr bwMode="auto">
          <a:xfrm>
            <a:off x="1776413" y="6194425"/>
            <a:ext cx="5738812" cy="0"/>
          </a:xfrm>
          <a:prstGeom prst="straightConnector1">
            <a:avLst/>
          </a:prstGeom>
          <a:noFill/>
          <a:ln w="12700" algn="ctr">
            <a:solidFill>
              <a:srgbClr val="000000"/>
            </a:solidFill>
            <a:round/>
            <a:headEnd type="arrow" w="med" len="med"/>
            <a:tailEnd type="arrow" w="med" len="med"/>
          </a:ln>
        </p:spPr>
      </p:cxnSp>
      <p:sp>
        <p:nvSpPr>
          <p:cNvPr id="32" name="Rectangle 15"/>
          <p:cNvSpPr>
            <a:spLocks noChangeArrowheads="1"/>
          </p:cNvSpPr>
          <p:nvPr/>
        </p:nvSpPr>
        <p:spPr bwMode="auto">
          <a:xfrm>
            <a:off x="3275013" y="6067425"/>
            <a:ext cx="2743200" cy="290513"/>
          </a:xfrm>
          <a:prstGeom prst="roundRect">
            <a:avLst>
              <a:gd name="adj" fmla="val 16667"/>
            </a:avLst>
          </a:prstGeom>
          <a:solidFill>
            <a:schemeClr val="accent2">
              <a:lumMod val="60000"/>
              <a:lumOff val="40000"/>
            </a:schemeClr>
          </a:solidFill>
          <a:ln w="12700" algn="ctr">
            <a:solidFill>
              <a:srgbClr val="000000"/>
            </a:solidFill>
            <a:miter lim="800000"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200" b="1" kern="0" dirty="0">
                <a:solidFill>
                  <a:srgbClr val="000000"/>
                </a:solidFill>
                <a:latin typeface="Arial" charset="0"/>
                <a:ea typeface="ＭＳ Ｐゴシック" charset="-128"/>
                <a:cs typeface="+mn-cs"/>
              </a:rPr>
              <a:t>Response / Recovery</a:t>
            </a:r>
          </a:p>
        </p:txBody>
      </p:sp>
      <p:sp>
        <p:nvSpPr>
          <p:cNvPr id="33" name="AutoShape 39"/>
          <p:cNvSpPr>
            <a:spLocks noChangeArrowheads="1"/>
          </p:cNvSpPr>
          <p:nvPr/>
        </p:nvSpPr>
        <p:spPr bwMode="auto">
          <a:xfrm>
            <a:off x="7662863" y="5443538"/>
            <a:ext cx="1219200" cy="50165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Post-Storm Forensics</a:t>
            </a:r>
          </a:p>
        </p:txBody>
      </p:sp>
      <p:sp>
        <p:nvSpPr>
          <p:cNvPr id="34" name="AutoShape 40"/>
          <p:cNvSpPr>
            <a:spLocks noChangeArrowheads="1"/>
          </p:cNvSpPr>
          <p:nvPr/>
        </p:nvSpPr>
        <p:spPr bwMode="auto">
          <a:xfrm>
            <a:off x="1762125" y="42735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Logistics</a:t>
            </a:r>
          </a:p>
        </p:txBody>
      </p:sp>
      <p:sp>
        <p:nvSpPr>
          <p:cNvPr id="35" name="AutoShape 40"/>
          <p:cNvSpPr>
            <a:spLocks noChangeArrowheads="1"/>
          </p:cNvSpPr>
          <p:nvPr/>
        </p:nvSpPr>
        <p:spPr bwMode="auto">
          <a:xfrm>
            <a:off x="1762125" y="36639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Mutual Aid</a:t>
            </a:r>
          </a:p>
        </p:txBody>
      </p:sp>
      <p:sp>
        <p:nvSpPr>
          <p:cNvPr id="36" name="AutoShape 40"/>
          <p:cNvSpPr>
            <a:spLocks noChangeArrowheads="1"/>
          </p:cNvSpPr>
          <p:nvPr/>
        </p:nvSpPr>
        <p:spPr bwMode="auto">
          <a:xfrm>
            <a:off x="1762125" y="487521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Restoration Strategy</a:t>
            </a:r>
          </a:p>
        </p:txBody>
      </p:sp>
      <p:sp>
        <p:nvSpPr>
          <p:cNvPr id="37" name="AutoShape 40"/>
          <p:cNvSpPr>
            <a:spLocks noChangeArrowheads="1"/>
          </p:cNvSpPr>
          <p:nvPr/>
        </p:nvSpPr>
        <p:spPr bwMode="auto">
          <a:xfrm>
            <a:off x="3252788" y="3651250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Partnership with Other Utilities</a:t>
            </a:r>
          </a:p>
        </p:txBody>
      </p:sp>
      <p:sp>
        <p:nvSpPr>
          <p:cNvPr id="38" name="AutoShape 40"/>
          <p:cNvSpPr>
            <a:spLocks noChangeArrowheads="1"/>
          </p:cNvSpPr>
          <p:nvPr/>
        </p:nvSpPr>
        <p:spPr bwMode="auto">
          <a:xfrm>
            <a:off x="4768850" y="43100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Customer </a:t>
            </a:r>
          </a:p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Engagement</a:t>
            </a:r>
          </a:p>
        </p:txBody>
      </p:sp>
      <p:sp>
        <p:nvSpPr>
          <p:cNvPr id="39" name="AutoShape 40"/>
          <p:cNvSpPr>
            <a:spLocks noChangeArrowheads="1"/>
          </p:cNvSpPr>
          <p:nvPr/>
        </p:nvSpPr>
        <p:spPr bwMode="auto">
          <a:xfrm>
            <a:off x="296863" y="48942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Post-Storm Assessment</a:t>
            </a:r>
          </a:p>
        </p:txBody>
      </p:sp>
      <p:sp>
        <p:nvSpPr>
          <p:cNvPr id="40" name="AutoShape 40"/>
          <p:cNvSpPr>
            <a:spLocks noChangeArrowheads="1"/>
          </p:cNvSpPr>
          <p:nvPr/>
        </p:nvSpPr>
        <p:spPr bwMode="auto">
          <a:xfrm>
            <a:off x="7683500" y="245586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Vegetation Management</a:t>
            </a:r>
          </a:p>
        </p:txBody>
      </p:sp>
      <p:sp>
        <p:nvSpPr>
          <p:cNvPr id="41" name="AutoShape 40"/>
          <p:cNvSpPr>
            <a:spLocks noChangeArrowheads="1"/>
          </p:cNvSpPr>
          <p:nvPr/>
        </p:nvSpPr>
        <p:spPr bwMode="auto">
          <a:xfrm>
            <a:off x="314325" y="5510213"/>
            <a:ext cx="1219200" cy="508000"/>
          </a:xfrm>
          <a:prstGeom prst="roundRect">
            <a:avLst>
              <a:gd name="adj" fmla="val 16667"/>
            </a:avLst>
          </a:prstGeom>
          <a:solidFill>
            <a:srgbClr val="333399">
              <a:lumMod val="20000"/>
              <a:lumOff val="80000"/>
            </a:srgbClr>
          </a:solidFill>
          <a:ln w="12700" algn="ctr">
            <a:solidFill>
              <a:srgbClr val="000000"/>
            </a:solidFill>
            <a:round/>
            <a:headEnd type="none" w="sm" len="sm"/>
            <a:tailEnd type="none" w="sm" len="sm"/>
          </a:ln>
        </p:spPr>
        <p:txBody>
          <a:bodyPr lIns="0" rIns="0" anchor="ctr"/>
          <a:lstStyle/>
          <a:p>
            <a:pPr algn="ctr" defTabSz="914400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100" b="1" kern="0" dirty="0">
                <a:solidFill>
                  <a:sysClr val="windowText" lastClr="000000"/>
                </a:solidFill>
                <a:latin typeface="Arial" charset="0"/>
                <a:ea typeface="ＭＳ Ｐゴシック" charset="-128"/>
                <a:cs typeface="+mn-cs"/>
              </a:rPr>
              <a:t>Transmission</a:t>
            </a:r>
          </a:p>
        </p:txBody>
      </p:sp>
      <p:sp>
        <p:nvSpPr>
          <p:cNvPr id="48169" name="Slide Number Placeholder 81"/>
          <p:cNvSpPr txBox="1">
            <a:spLocks/>
          </p:cNvSpPr>
          <p:nvPr/>
        </p:nvSpPr>
        <p:spPr bwMode="auto">
          <a:xfrm>
            <a:off x="6686550" y="6357938"/>
            <a:ext cx="21336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r"/>
            <a:fld id="{6386C928-C0CD-404F-8F21-8E694AFF2BA0}" type="slidenum">
              <a:rPr lang="en-US" sz="1200" b="1"/>
              <a:pPr algn="r"/>
              <a:t>7</a:t>
            </a:fld>
            <a:endParaRPr lang="en-US" sz="1200" b="1"/>
          </a:p>
        </p:txBody>
      </p:sp>
      <p:sp>
        <p:nvSpPr>
          <p:cNvPr id="2" name="Oval 1"/>
          <p:cNvSpPr/>
          <p:nvPr/>
        </p:nvSpPr>
        <p:spPr>
          <a:xfrm>
            <a:off x="7515225" y="2192338"/>
            <a:ext cx="1477963" cy="40020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2_Office Theme">
      <a:majorFont>
        <a:latin typeface="Arial"/>
        <a:ea typeface="ＭＳ Ｐゴシック"/>
        <a:cs typeface="Arial"/>
      </a:majorFont>
      <a:minorFont>
        <a:latin typeface="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4_NSTAR_Top_Blue-Red">
  <a:themeElements>
    <a:clrScheme name="4_NSTAR_Top_Blue-Re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NSTAR_Top_Blue-Red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5_NSTAR_Top_Blue-Red">
  <a:themeElements>
    <a:clrScheme name="4_NSTAR_Top_Blue-Re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NSTAR_Top_Blue-Red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6_NSTAR_Top_Blue-Red">
  <a:themeElements>
    <a:clrScheme name="4_NSTAR_Top_Blue-Red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4_NSTAR_Top_Blue-Red">
      <a:majorFont>
        <a:latin typeface="Century Gothic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>
          <a:noFill/>
        </a:ln>
        <a:effectLst/>
        <a:extLst>
          <a:ext uri="{909E8E84-426E-40DD-AFC4-6F175D3DCCD1}">
            <a14:hiddenFill xmlns:a14="http://schemas.microsoft.com/office/drawing/2010/main" xmlns="">
              <a:solidFill>
                <a:schemeClr val="accent1"/>
              </a:solidFill>
            </a14:hiddenFill>
          </a:ext>
          <a:ext uri="{91240B29-F687-4F45-9708-019B960494DF}">
            <a14:hiddenLine xmlns:a14="http://schemas.microsoft.com/office/drawing/2010/main" xmlns="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 xmlns="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685800" marR="0" indent="-228600" algn="ctr" defTabSz="914400" rtl="0" eaLnBrk="1" fontAlgn="base" latinLnBrk="0" hangingPunct="1">
          <a:lnSpc>
            <a:spcPct val="80000"/>
          </a:lnSpc>
          <a:spcBef>
            <a:spcPct val="50000"/>
          </a:spcBef>
          <a:spcAft>
            <a:spcPct val="0"/>
          </a:spcAft>
          <a:buClrTx/>
          <a:buSzTx/>
          <a:buFontTx/>
          <a:buNone/>
          <a:tabLst/>
          <a:defRPr kumimoji="0" lang="en-US" sz="16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4_NSTAR_Top_Blue-Red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4_NSTAR_Top_Blue-Red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_NSTAR_Top_Blue-Red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6135</TotalTime>
  <Words>487</Words>
  <Application>Microsoft Office PowerPoint</Application>
  <PresentationFormat>On-screen Show (4:3)</PresentationFormat>
  <Paragraphs>122</Paragraphs>
  <Slides>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8</vt:i4>
      </vt:variant>
    </vt:vector>
  </HeadingPairs>
  <TitlesOfParts>
    <vt:vector size="20" baseType="lpstr">
      <vt:lpstr>Calibri</vt:lpstr>
      <vt:lpstr>ＭＳ Ｐゴシック</vt:lpstr>
      <vt:lpstr>Arial</vt:lpstr>
      <vt:lpstr>Century Gothic</vt:lpstr>
      <vt:lpstr>Wingdings</vt:lpstr>
      <vt:lpstr>Times New Roman</vt:lpstr>
      <vt:lpstr>Tw Cen MT Condensed</vt:lpstr>
      <vt:lpstr>Northeast Bodoni</vt:lpstr>
      <vt:lpstr>2_Office Theme</vt:lpstr>
      <vt:lpstr>4_NSTAR_Top_Blue-Red</vt:lpstr>
      <vt:lpstr>5_NSTAR_Top_Blue-Red</vt:lpstr>
      <vt:lpstr>6_NSTAR_Top_Blue-Red</vt:lpstr>
      <vt:lpstr>Storm Sandy </vt:lpstr>
      <vt:lpstr>Slide 1</vt:lpstr>
      <vt:lpstr>Slide 2</vt:lpstr>
      <vt:lpstr>Most Recent Challenge</vt:lpstr>
      <vt:lpstr>Slide 4</vt:lpstr>
      <vt:lpstr>Slide 5</vt:lpstr>
      <vt:lpstr>Slide 6</vt:lpstr>
      <vt:lpstr>Slide 7</vt:lpstr>
    </vt:vector>
  </TitlesOfParts>
  <Company>NSTAR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Jim Connelly</dc:creator>
  <cp:lastModifiedBy> sr</cp:lastModifiedBy>
  <cp:revision>327</cp:revision>
  <cp:lastPrinted>2012-12-18T17:17:06Z</cp:lastPrinted>
  <dcterms:created xsi:type="dcterms:W3CDTF">2012-08-30T13:13:39Z</dcterms:created>
  <dcterms:modified xsi:type="dcterms:W3CDTF">2012-12-20T18:53:44Z</dcterms:modified>
</cp:coreProperties>
</file>